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
      <p:font typeface="Raleway Thin"/>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E63FE6-2A3B-450F-97B1-C73A20550349}">
  <a:tblStyle styleId="{B4E63FE6-2A3B-450F-97B1-C73A205503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Thin-regular.fntdata"/><Relationship Id="rId20" Type="http://schemas.openxmlformats.org/officeDocument/2006/relationships/slide" Target="slides/slide14.xml"/><Relationship Id="rId42" Type="http://schemas.openxmlformats.org/officeDocument/2006/relationships/font" Target="fonts/RalewayThin-italic.fntdata"/><Relationship Id="rId41" Type="http://schemas.openxmlformats.org/officeDocument/2006/relationships/font" Target="fonts/RalewayThin-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RalewayThin-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aleway-bold.fntdata"/><Relationship Id="rId10" Type="http://schemas.openxmlformats.org/officeDocument/2006/relationships/slide" Target="slides/slide4.xml"/><Relationship Id="rId32" Type="http://schemas.openxmlformats.org/officeDocument/2006/relationships/font" Target="fonts/Raleway-regular.fntdata"/><Relationship Id="rId13" Type="http://schemas.openxmlformats.org/officeDocument/2006/relationships/slide" Target="slides/slide7.xml"/><Relationship Id="rId35" Type="http://schemas.openxmlformats.org/officeDocument/2006/relationships/font" Target="fonts/Raleway-boldItalic.fntdata"/><Relationship Id="rId12" Type="http://schemas.openxmlformats.org/officeDocument/2006/relationships/slide" Target="slides/slide6.xml"/><Relationship Id="rId34" Type="http://schemas.openxmlformats.org/officeDocument/2006/relationships/font" Target="fonts/Raleway-italic.fntdata"/><Relationship Id="rId15" Type="http://schemas.openxmlformats.org/officeDocument/2006/relationships/slide" Target="slides/slide9.xml"/><Relationship Id="rId37" Type="http://schemas.openxmlformats.org/officeDocument/2006/relationships/font" Target="fonts/Lato-bold.fntdata"/><Relationship Id="rId14" Type="http://schemas.openxmlformats.org/officeDocument/2006/relationships/slide" Target="slides/slide8.xml"/><Relationship Id="rId36" Type="http://schemas.openxmlformats.org/officeDocument/2006/relationships/font" Target="fonts/Lato-regular.fntdata"/><Relationship Id="rId17" Type="http://schemas.openxmlformats.org/officeDocument/2006/relationships/slide" Target="slides/slide11.xml"/><Relationship Id="rId39" Type="http://schemas.openxmlformats.org/officeDocument/2006/relationships/font" Target="fonts/Lato-boldItalic.fntdata"/><Relationship Id="rId16" Type="http://schemas.openxmlformats.org/officeDocument/2006/relationships/slide" Target="slides/slide10.xml"/><Relationship Id="rId38" Type="http://schemas.openxmlformats.org/officeDocument/2006/relationships/font" Target="fonts/La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22258b6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2258b6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92d5ace2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92d5ace2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No change</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92d5ace2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92d5ace2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21622135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21622135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8b3b949fa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b3b949fa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latin typeface="Raleway Thin"/>
                <a:ea typeface="Raleway Thin"/>
                <a:cs typeface="Raleway Thin"/>
                <a:sym typeface="Raleway Thin"/>
              </a:rPr>
              <a:t>First part OK</a:t>
            </a:r>
            <a:endParaRPr sz="10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8b3b949fa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8b3b949fa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Held the transnational meeting in Ghent, how was it? → it was a difficult moment because it was clear that Emma wasn’t going to be project organizer anymore but we still managed to do really well and include many interesting presentations and site visits. </a:t>
            </a:r>
            <a:endParaRPr sz="1000"/>
          </a:p>
          <a:p>
            <a:pPr indent="0" lvl="0" marL="0" rtl="0" algn="l">
              <a:spcBef>
                <a:spcPts val="0"/>
              </a:spcBef>
              <a:spcAft>
                <a:spcPts val="0"/>
              </a:spcAft>
              <a:buNone/>
            </a:pPr>
            <a:r>
              <a:rPr lang="en" sz="1000"/>
              <a:t>How was it politically? → Emma was the one who was the contact with the vice mayor. Not sure if it really helped to push things, but the vice mayor was there and knows about the project. Previous mayor was also very </a:t>
            </a:r>
            <a:r>
              <a:rPr lang="en" sz="1000"/>
              <a:t>interested</a:t>
            </a:r>
            <a:r>
              <a:rPr lang="en" sz="1000"/>
              <a:t> in the project.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Commoners → they are enthusiastic about the pilot. So when you talk about St. Joseph church, they feel as if they are owners too. It’s not top-down and they are invested in finding a good manager themselves. Tip: it’s more helpful and concrete to start with a pilot asset. It’s also helpful to involve the neighborhood that it’s in, especially if the neighborhood is busy and doesn’t have much space available to do things in. There is a real need and people can quickly see the value of this shared space.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Involving the citizens also helps to outline things needed like a legal framework</a:t>
            </a:r>
            <a:endParaRPr sz="1000"/>
          </a:p>
          <a:p>
            <a:pPr indent="0" lvl="0" marL="0" rtl="0" algn="l">
              <a:spcBef>
                <a:spcPts val="0"/>
              </a:spcBef>
              <a:spcAft>
                <a:spcPts val="0"/>
              </a:spcAft>
              <a:buNone/>
            </a:pPr>
            <a:r>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20524002b5a462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20524002b5a462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latin typeface="Raleway Thin"/>
                <a:ea typeface="Raleway Thin"/>
                <a:cs typeface="Raleway Thin"/>
                <a:sym typeface="Raleway Thin"/>
              </a:rPr>
              <a:t>During co-vid, of course we weren’t thinking actively on the ULG and pilots. The budgets for all of the city were frozen, so we didn’t know if our original budget could stand or go on. Now the budget is fixed once again and we are now able to go on. We were able to discuss more of the legal issues, but we weren’t able to receive feedback from the commoners/citizens. We weren’t sure what we had to offer, so it was difficult to hold discussions with citizens. </a:t>
            </a:r>
            <a:endParaRPr sz="1000">
              <a:solidFill>
                <a:srgbClr val="980000"/>
              </a:solidFill>
              <a:latin typeface="Raleway Thin"/>
              <a:ea typeface="Raleway Thin"/>
              <a:cs typeface="Raleway Thin"/>
              <a:sym typeface="Raleway Thin"/>
            </a:endParaRPr>
          </a:p>
          <a:p>
            <a:pPr indent="0" lvl="0" marL="0" rtl="0" algn="l">
              <a:spcBef>
                <a:spcPts val="0"/>
              </a:spcBef>
              <a:spcAft>
                <a:spcPts val="0"/>
              </a:spcAft>
              <a:buNone/>
            </a:pPr>
            <a:r>
              <a:t/>
            </a:r>
            <a:endParaRPr sz="1000">
              <a:solidFill>
                <a:srgbClr val="980000"/>
              </a:solidFill>
              <a:latin typeface="Raleway Thin"/>
              <a:ea typeface="Raleway Thin"/>
              <a:cs typeface="Raleway Thin"/>
              <a:sym typeface="Raleway Thin"/>
            </a:endParaRPr>
          </a:p>
          <a:p>
            <a:pPr indent="0" lvl="0" marL="0" rtl="0" algn="l">
              <a:spcBef>
                <a:spcPts val="0"/>
              </a:spcBef>
              <a:spcAft>
                <a:spcPts val="0"/>
              </a:spcAft>
              <a:buNone/>
            </a:pPr>
            <a:r>
              <a:rPr lang="en" sz="1000">
                <a:solidFill>
                  <a:srgbClr val="980000"/>
                </a:solidFill>
                <a:latin typeface="Raleway Thin"/>
                <a:ea typeface="Raleway Thin"/>
                <a:cs typeface="Raleway Thin"/>
                <a:sym typeface="Raleway Thin"/>
              </a:rPr>
              <a:t>But, we have a lot of ideas that are all connected to the civic eState project, but we need to create a list of ideas that we can execute at a later time. We want to make a kind of checklist for future ideas. We learned the 12 principles from civic eState which is a very good basis for us to integrate into our policies. We also thought about rules we want to follow for citizen participation so that it is clear their voices are being heard and that we are listening to criticism. </a:t>
            </a:r>
            <a:endParaRPr sz="1000">
              <a:solidFill>
                <a:srgbClr val="980000"/>
              </a:solidFill>
              <a:latin typeface="Raleway Thin"/>
              <a:ea typeface="Raleway Thin"/>
              <a:cs typeface="Raleway Thin"/>
              <a:sym typeface="Raleway Thi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20524002b5a462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20524002b5a462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980000"/>
                </a:solidFill>
                <a:latin typeface="Raleway Thin"/>
                <a:ea typeface="Raleway Thin"/>
                <a:cs typeface="Raleway Thin"/>
                <a:sym typeface="Raleway Thin"/>
              </a:rPr>
              <a:t>Remember: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Not all stakeholders acted at the same moment</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Sometimes the same action happen together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Actions are of your ULG but main Transnational activities should be included</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Think about the most relevant actions</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You may add dots with specific moments you wish to highlight</a:t>
            </a:r>
            <a:endParaRPr sz="12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20524002b5a462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20524002b5a462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980000"/>
                </a:solidFill>
                <a:latin typeface="Raleway Thin"/>
                <a:ea typeface="Raleway Thin"/>
                <a:cs typeface="Raleway Thin"/>
                <a:sym typeface="Raleway Thin"/>
              </a:rPr>
              <a:t>Remember: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Not all stakeholders acted at the same moment</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Sometimes the same action happen together</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Actions are of your ULG but main Transnational activities should be included</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Think about the most relevant actions</a:t>
            </a:r>
            <a:endParaRPr sz="1400">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sz="1400">
                <a:solidFill>
                  <a:srgbClr val="980000"/>
                </a:solidFill>
                <a:latin typeface="Raleway Thin"/>
                <a:ea typeface="Raleway Thin"/>
                <a:cs typeface="Raleway Thin"/>
                <a:sym typeface="Raleway Thin"/>
              </a:rPr>
              <a:t>You may add dots with specific moments you wish to highlight</a:t>
            </a:r>
            <a:endParaRPr sz="1200">
              <a:solidFill>
                <a:schemeClr val="dk1"/>
              </a:solidFill>
              <a:highlight>
                <a:srgbClr val="FFFFFF"/>
              </a:highlight>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7216221353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7216221353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726fa0854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726fa0854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will be completed during the actual meeting.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8b5f09e74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8b5f09e74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8b5f09e74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8b5f09e74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8b5f09e74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8b5f09e74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8b5f09e74c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8b5f09e74c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8b5f09e74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8b5f09e74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20524002b5a462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20524002b5a462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ace2de76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ace2de76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End of REFILL, we had this asset in mind of the church.</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2. “Conflicitng interests” → be more specific → to create more understanding/communication between city administration because we all have different goals between us</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b5f09e74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b5f09e74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We started with 2 pilots, but one of them (public parking lots throughout the city) could not be developed. The new policy of tax exemption for public spaces is a direct outcome that we think can be applied more widely to future public events. It’s a legal instrument that we consider a “mini-pilot” that perhaps has many other implications.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For St.Joseph church description → just one more phrase regarding the neighborhood that it’s in</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a459e18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a459e18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Good challenges</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ace2de76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ace2de76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Clear. Add any links to past projects/names that would be relevant or interesting to include. Refer to legal briefs as well.</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a459e185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a459e185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City-wide ULG comes from the REFILL program. A lot of commoners and civic innovators so they all have experience working together. The neighborhood ULG was this year and a smaller group discussing the St. Joseph church and we’re going back with the community manager to discuss the future of the church as a pilot</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b3b949fa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b3b949fa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We want to </a:t>
            </a:r>
            <a:r>
              <a:rPr lang="en" sz="1000"/>
              <a:t>involve</a:t>
            </a:r>
            <a:r>
              <a:rPr lang="en" sz="1000"/>
              <a:t> the private local stakeholders once we launch the open call. </a:t>
            </a:r>
            <a:endParaRPr sz="1000"/>
          </a:p>
          <a:p>
            <a:pPr indent="0" lvl="0" marL="0" rtl="0" algn="l">
              <a:spcBef>
                <a:spcPts val="0"/>
              </a:spcBef>
              <a:spcAft>
                <a:spcPts val="0"/>
              </a:spcAft>
              <a:buNone/>
            </a:pPr>
            <a:r>
              <a:rPr lang="en" sz="1000"/>
              <a:t>Knowledge institutions → They are </a:t>
            </a:r>
            <a:r>
              <a:rPr lang="en" sz="1000"/>
              <a:t>involved</a:t>
            </a:r>
            <a:r>
              <a:rPr lang="en" sz="1000"/>
              <a:t> city-wide and we are working with two professors, but we will include them in larger meetings and can always go to him for advice, but we don’t include in the smaller meetings. They are too busy to be directly </a:t>
            </a:r>
            <a:r>
              <a:rPr lang="en" sz="1000"/>
              <a:t>involved</a:t>
            </a:r>
            <a:r>
              <a:rPr lang="en" sz="1000"/>
              <a:t> in the ULG actively. </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a459e185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a459e185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Objective 1 → could be more than one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urbact.eu/ghe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1207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980000"/>
                </a:solidFill>
                <a:latin typeface="Raleway"/>
                <a:ea typeface="Raleway"/>
                <a:cs typeface="Raleway"/>
                <a:sym typeface="Raleway"/>
              </a:rPr>
              <a:t>Transfer Journey </a:t>
            </a:r>
            <a:endParaRPr b="1">
              <a:solidFill>
                <a:srgbClr val="980000"/>
              </a:solidFill>
              <a:latin typeface="Raleway"/>
              <a:ea typeface="Raleway"/>
              <a:cs typeface="Raleway"/>
              <a:sym typeface="Raleway"/>
            </a:endParaRPr>
          </a:p>
          <a:p>
            <a:pPr indent="0" lvl="0" marL="0" rtl="0" algn="ctr">
              <a:spcBef>
                <a:spcPts val="0"/>
              </a:spcBef>
              <a:spcAft>
                <a:spcPts val="0"/>
              </a:spcAft>
              <a:buNone/>
            </a:pPr>
            <a:r>
              <a:rPr b="1" lang="en">
                <a:solidFill>
                  <a:srgbClr val="980000"/>
                </a:solidFill>
                <a:latin typeface="Raleway"/>
                <a:ea typeface="Raleway"/>
                <a:cs typeface="Raleway"/>
                <a:sym typeface="Raleway"/>
              </a:rPr>
              <a:t>Mapping </a:t>
            </a:r>
            <a:r>
              <a:rPr b="1" lang="en">
                <a:solidFill>
                  <a:srgbClr val="4A86E8"/>
                </a:solidFill>
                <a:latin typeface="Raleway"/>
                <a:ea typeface="Raleway"/>
                <a:cs typeface="Raleway"/>
                <a:sym typeface="Raleway"/>
              </a:rPr>
              <a:t>Ghent</a:t>
            </a:r>
            <a:endParaRPr b="1">
              <a:solidFill>
                <a:srgbClr val="4A86E8"/>
              </a:solidFill>
              <a:latin typeface="Raleway"/>
              <a:ea typeface="Raleway"/>
              <a:cs typeface="Raleway"/>
              <a:sym typeface="Raleway"/>
            </a:endParaRPr>
          </a:p>
        </p:txBody>
      </p:sp>
      <p:sp>
        <p:nvSpPr>
          <p:cNvPr id="55" name="Google Shape;55;p13"/>
          <p:cNvSpPr txBox="1"/>
          <p:nvPr>
            <p:ph idx="1" type="subTitle"/>
          </p:nvPr>
        </p:nvSpPr>
        <p:spPr>
          <a:xfrm>
            <a:off x="357950" y="3173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and i</a:t>
            </a:r>
            <a:r>
              <a:rPr lang="en">
                <a:latin typeface="Raleway"/>
                <a:ea typeface="Raleway"/>
                <a:cs typeface="Raleway"/>
                <a:sym typeface="Raleway"/>
              </a:rPr>
              <a:t>mpact </a:t>
            </a:r>
            <a:r>
              <a:rPr lang="en">
                <a:latin typeface="Raleway"/>
                <a:ea typeface="Raleway"/>
                <a:cs typeface="Raleway"/>
                <a:sym typeface="Raleway"/>
              </a:rPr>
              <a:t>measurement</a:t>
            </a:r>
            <a:endParaRPr>
              <a:latin typeface="Raleway"/>
              <a:ea typeface="Raleway"/>
              <a:cs typeface="Raleway"/>
              <a:sym typeface="Raleway"/>
            </a:endParaRPr>
          </a:p>
        </p:txBody>
      </p:sp>
      <p:sp>
        <p:nvSpPr>
          <p:cNvPr id="56" name="Google Shape;56;p13"/>
          <p:cNvSpPr txBox="1"/>
          <p:nvPr/>
        </p:nvSpPr>
        <p:spPr>
          <a:xfrm>
            <a:off x="1650300" y="4200050"/>
            <a:ext cx="5843400" cy="6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Liat Rogel, Service Designer, Urbact Expert</a:t>
            </a:r>
            <a:endParaRPr sz="1800"/>
          </a:p>
        </p:txBody>
      </p:sp>
      <p:grpSp>
        <p:nvGrpSpPr>
          <p:cNvPr id="57" name="Google Shape;57;p13"/>
          <p:cNvGrpSpPr/>
          <p:nvPr/>
        </p:nvGrpSpPr>
        <p:grpSpPr>
          <a:xfrm>
            <a:off x="311700" y="0"/>
            <a:ext cx="10064505" cy="1591150"/>
            <a:chOff x="311700" y="0"/>
            <a:chExt cx="10064505" cy="1591150"/>
          </a:xfrm>
        </p:grpSpPr>
        <p:pic>
          <p:nvPicPr>
            <p:cNvPr id="58" name="Google Shape;58;p13"/>
            <p:cNvPicPr preferRelativeResize="0"/>
            <p:nvPr/>
          </p:nvPicPr>
          <p:blipFill rotWithShape="1">
            <a:blip r:embed="rId3">
              <a:alphaModFix/>
            </a:blip>
            <a:srcRect b="76088" l="0" r="0" t="0"/>
            <a:stretch/>
          </p:blipFill>
          <p:spPr>
            <a:xfrm>
              <a:off x="311700" y="0"/>
              <a:ext cx="10064505" cy="1591150"/>
            </a:xfrm>
            <a:prstGeom prst="rect">
              <a:avLst/>
            </a:prstGeom>
            <a:noFill/>
            <a:ln>
              <a:noFill/>
            </a:ln>
          </p:spPr>
        </p:pic>
        <p:pic>
          <p:nvPicPr>
            <p:cNvPr id="59" name="Google Shape;59;p13"/>
            <p:cNvPicPr preferRelativeResize="0"/>
            <p:nvPr/>
          </p:nvPicPr>
          <p:blipFill rotWithShape="1">
            <a:blip r:embed="rId4">
              <a:alphaModFix/>
            </a:blip>
            <a:srcRect b="0" l="26802" r="28770" t="0"/>
            <a:stretch/>
          </p:blipFill>
          <p:spPr>
            <a:xfrm>
              <a:off x="2384675" y="210275"/>
              <a:ext cx="668124" cy="1063050"/>
            </a:xfrm>
            <a:prstGeom prst="rect">
              <a:avLst/>
            </a:prstGeom>
            <a:noFill/>
            <a:ln>
              <a:noFill/>
            </a:ln>
          </p:spPr>
        </p:pic>
      </p:grpSp>
      <p:sp>
        <p:nvSpPr>
          <p:cNvPr id="60" name="Google Shape;60;p13"/>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a:t>
            </a:r>
            <a:endParaRPr sz="2400">
              <a:latin typeface="Raleway Thin"/>
              <a:ea typeface="Raleway Thin"/>
              <a:cs typeface="Raleway Thin"/>
              <a:sym typeface="Raleway Thin"/>
            </a:endParaRPr>
          </a:p>
        </p:txBody>
      </p:sp>
      <p:sp>
        <p:nvSpPr>
          <p:cNvPr id="221" name="Google Shape;221;p22"/>
          <p:cNvSpPr txBox="1"/>
          <p:nvPr/>
        </p:nvSpPr>
        <p:spPr>
          <a:xfrm>
            <a:off x="494800" y="869400"/>
            <a:ext cx="2291700" cy="6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50" u="sng">
                <a:solidFill>
                  <a:schemeClr val="hlink"/>
                </a:solidFill>
                <a:highlight>
                  <a:srgbClr val="F5F7FA"/>
                </a:highlight>
                <a:latin typeface="Lato"/>
                <a:ea typeface="Lato"/>
                <a:cs typeface="Lato"/>
                <a:sym typeface="Lato"/>
                <a:hlinkClick r:id="rId3"/>
              </a:rPr>
              <a:t>Ghent</a:t>
            </a:r>
            <a:endParaRPr/>
          </a:p>
        </p:txBody>
      </p:sp>
      <p:sp>
        <p:nvSpPr>
          <p:cNvPr id="222" name="Google Shape;222;p22"/>
          <p:cNvSpPr txBox="1"/>
          <p:nvPr/>
        </p:nvSpPr>
        <p:spPr>
          <a:xfrm>
            <a:off x="2288600" y="1510800"/>
            <a:ext cx="2461800" cy="5277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Co-Gov</a:t>
            </a:r>
            <a:endParaRPr b="1" sz="1800"/>
          </a:p>
        </p:txBody>
      </p:sp>
      <p:sp>
        <p:nvSpPr>
          <p:cNvPr id="223" name="Google Shape;223;p22"/>
          <p:cNvSpPr txBox="1"/>
          <p:nvPr/>
        </p:nvSpPr>
        <p:spPr>
          <a:xfrm>
            <a:off x="2288600" y="2261975"/>
            <a:ext cx="2461800" cy="527700"/>
          </a:xfrm>
          <a:prstGeom prst="rect">
            <a:avLst/>
          </a:prstGeom>
          <a:solidFill>
            <a:srgbClr val="E288C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Enabling State</a:t>
            </a:r>
            <a:endParaRPr b="1" sz="1800"/>
          </a:p>
        </p:txBody>
      </p:sp>
      <p:sp>
        <p:nvSpPr>
          <p:cNvPr id="224" name="Google Shape;224;p22"/>
          <p:cNvSpPr txBox="1"/>
          <p:nvPr/>
        </p:nvSpPr>
        <p:spPr>
          <a:xfrm>
            <a:off x="2288600" y="2924475"/>
            <a:ext cx="2461800" cy="5277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Soc&amp;Econ Pooling</a:t>
            </a:r>
            <a:endParaRPr b="1" sz="1800"/>
          </a:p>
        </p:txBody>
      </p:sp>
      <p:sp>
        <p:nvSpPr>
          <p:cNvPr id="225" name="Google Shape;225;p22"/>
          <p:cNvSpPr txBox="1"/>
          <p:nvPr/>
        </p:nvSpPr>
        <p:spPr>
          <a:xfrm>
            <a:off x="2288600" y="3557350"/>
            <a:ext cx="2461800" cy="527700"/>
          </a:xfrm>
          <a:prstGeom prst="rect">
            <a:avLst/>
          </a:prstGeom>
          <a:solidFill>
            <a:srgbClr val="3D85C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Experimentalism</a:t>
            </a:r>
            <a:endParaRPr b="1" sz="1800"/>
          </a:p>
        </p:txBody>
      </p:sp>
      <p:sp>
        <p:nvSpPr>
          <p:cNvPr id="226" name="Google Shape;226;p22"/>
          <p:cNvSpPr txBox="1"/>
          <p:nvPr/>
        </p:nvSpPr>
        <p:spPr>
          <a:xfrm>
            <a:off x="2288600" y="4190225"/>
            <a:ext cx="2461800" cy="5277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Tech Justice</a:t>
            </a:r>
            <a:endParaRPr b="1" sz="1800"/>
          </a:p>
        </p:txBody>
      </p:sp>
      <p:graphicFrame>
        <p:nvGraphicFramePr>
          <p:cNvPr id="227" name="Google Shape;227;p22"/>
          <p:cNvGraphicFramePr/>
          <p:nvPr/>
        </p:nvGraphicFramePr>
        <p:xfrm>
          <a:off x="5015225" y="869375"/>
          <a:ext cx="3000000" cy="3000000"/>
        </p:xfrm>
        <a:graphic>
          <a:graphicData uri="http://schemas.openxmlformats.org/drawingml/2006/table">
            <a:tbl>
              <a:tblPr>
                <a:noFill/>
                <a:tableStyleId>{B4E63FE6-2A3B-450F-97B1-C73A20550349}</a:tableStyleId>
              </a:tblPr>
              <a:tblGrid>
                <a:gridCol w="997250"/>
                <a:gridCol w="997250"/>
                <a:gridCol w="997250"/>
              </a:tblGrid>
              <a:tr h="641425">
                <a:tc>
                  <a:txBody>
                    <a:bodyPr/>
                    <a:lstStyle/>
                    <a:p>
                      <a:pPr indent="0" lvl="0" marL="0" rtl="0" algn="l">
                        <a:spcBef>
                          <a:spcPts val="0"/>
                        </a:spcBef>
                        <a:spcAft>
                          <a:spcPts val="0"/>
                        </a:spcAft>
                        <a:buNone/>
                      </a:pPr>
                      <a:r>
                        <a:rPr lang="en" sz="1000"/>
                        <a:t>weak</a:t>
                      </a:r>
                      <a:endParaRPr sz="1000"/>
                    </a:p>
                  </a:txBody>
                  <a:tcPr marT="91425" marB="91425" marR="91425" marL="91425"/>
                </a:tc>
                <a:tc>
                  <a:txBody>
                    <a:bodyPr/>
                    <a:lstStyle/>
                    <a:p>
                      <a:pPr indent="0" lvl="0" marL="0" rtl="0" algn="l">
                        <a:spcBef>
                          <a:spcPts val="0"/>
                        </a:spcBef>
                        <a:spcAft>
                          <a:spcPts val="0"/>
                        </a:spcAft>
                        <a:buNone/>
                      </a:pPr>
                      <a:r>
                        <a:rPr lang="en" sz="1000"/>
                        <a:t>Moderate</a:t>
                      </a:r>
                      <a:endParaRPr sz="1000"/>
                    </a:p>
                  </a:txBody>
                  <a:tcPr marT="91425" marB="91425" marR="91425" marL="91425"/>
                </a:tc>
                <a:tc>
                  <a:txBody>
                    <a:bodyPr/>
                    <a:lstStyle/>
                    <a:p>
                      <a:pPr indent="0" lvl="0" marL="0" rtl="0" algn="l">
                        <a:spcBef>
                          <a:spcPts val="0"/>
                        </a:spcBef>
                        <a:spcAft>
                          <a:spcPts val="0"/>
                        </a:spcAft>
                        <a:buNone/>
                      </a:pPr>
                      <a:r>
                        <a:rPr lang="en" sz="1000"/>
                        <a:t>strong</a:t>
                      </a:r>
                      <a:endParaRPr sz="1000"/>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r h="6414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3"/>
          <p:cNvPicPr preferRelativeResize="0"/>
          <p:nvPr/>
        </p:nvPicPr>
        <p:blipFill>
          <a:blip r:embed="rId3">
            <a:alphaModFix/>
          </a:blip>
          <a:stretch>
            <a:fillRect/>
          </a:stretch>
        </p:blipFill>
        <p:spPr>
          <a:xfrm>
            <a:off x="1403238" y="536600"/>
            <a:ext cx="6337525" cy="386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nvSpPr>
        <p:spPr>
          <a:xfrm>
            <a:off x="3457477" y="3847235"/>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38" name="Google Shape;238;p24"/>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r>
              <a:rPr lang="en" sz="2400">
                <a:latin typeface="Raleway Thin"/>
                <a:ea typeface="Raleway Thin"/>
                <a:cs typeface="Raleway Thin"/>
                <a:sym typeface="Raleway Thin"/>
              </a:rPr>
              <a:t> - Actions</a:t>
            </a:r>
            <a:endParaRPr sz="2400">
              <a:latin typeface="Raleway Thin"/>
              <a:ea typeface="Raleway Thin"/>
              <a:cs typeface="Raleway Thin"/>
              <a:sym typeface="Raleway Thin"/>
            </a:endParaRPr>
          </a:p>
        </p:txBody>
      </p:sp>
      <p:sp>
        <p:nvSpPr>
          <p:cNvPr id="239" name="Google Shape;239;p24"/>
          <p:cNvSpPr txBox="1"/>
          <p:nvPr/>
        </p:nvSpPr>
        <p:spPr>
          <a:xfrm rot="-5400000">
            <a:off x="-1000225"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240" name="Google Shape;240;p24"/>
          <p:cNvSpPr txBox="1"/>
          <p:nvPr/>
        </p:nvSpPr>
        <p:spPr>
          <a:xfrm>
            <a:off x="907659" y="1181018"/>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241" name="Google Shape;241;p24"/>
          <p:cNvSpPr txBox="1"/>
          <p:nvPr/>
        </p:nvSpPr>
        <p:spPr>
          <a:xfrm>
            <a:off x="459493" y="755425"/>
            <a:ext cx="75333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a:t>
            </a:r>
            <a:endParaRPr>
              <a:solidFill>
                <a:srgbClr val="FFFFFF"/>
              </a:solidFill>
              <a:latin typeface="Raleway Thin"/>
              <a:ea typeface="Raleway Thin"/>
              <a:cs typeface="Raleway Thin"/>
              <a:sym typeface="Raleway Thin"/>
            </a:endParaRPr>
          </a:p>
        </p:txBody>
      </p:sp>
      <p:sp>
        <p:nvSpPr>
          <p:cNvPr id="242" name="Google Shape;242;p24"/>
          <p:cNvSpPr txBox="1"/>
          <p:nvPr/>
        </p:nvSpPr>
        <p:spPr>
          <a:xfrm>
            <a:off x="1982170" y="1181007"/>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3" name="Google Shape;243;p24"/>
          <p:cNvSpPr txBox="1"/>
          <p:nvPr/>
        </p:nvSpPr>
        <p:spPr>
          <a:xfrm>
            <a:off x="1982170" y="1847564"/>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4" name="Google Shape;244;p24"/>
          <p:cNvSpPr txBox="1"/>
          <p:nvPr/>
        </p:nvSpPr>
        <p:spPr>
          <a:xfrm>
            <a:off x="1982170" y="2514121"/>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5" name="Google Shape;245;p24"/>
          <p:cNvSpPr txBox="1"/>
          <p:nvPr/>
        </p:nvSpPr>
        <p:spPr>
          <a:xfrm>
            <a:off x="1982170" y="3180678"/>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6" name="Google Shape;246;p24"/>
          <p:cNvSpPr txBox="1"/>
          <p:nvPr/>
        </p:nvSpPr>
        <p:spPr>
          <a:xfrm>
            <a:off x="3457477" y="1181007"/>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7" name="Google Shape;247;p24"/>
          <p:cNvSpPr txBox="1"/>
          <p:nvPr/>
        </p:nvSpPr>
        <p:spPr>
          <a:xfrm>
            <a:off x="3457477" y="1847564"/>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8" name="Google Shape;248;p24"/>
          <p:cNvSpPr txBox="1"/>
          <p:nvPr/>
        </p:nvSpPr>
        <p:spPr>
          <a:xfrm>
            <a:off x="3457477" y="2514121"/>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49" name="Google Shape;249;p24"/>
          <p:cNvSpPr txBox="1"/>
          <p:nvPr/>
        </p:nvSpPr>
        <p:spPr>
          <a:xfrm>
            <a:off x="3457477" y="3180678"/>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0" name="Google Shape;250;p24"/>
          <p:cNvSpPr/>
          <p:nvPr/>
        </p:nvSpPr>
        <p:spPr>
          <a:xfrm>
            <a:off x="459509" y="1138400"/>
            <a:ext cx="6007800" cy="3389100"/>
          </a:xfrm>
          <a:prstGeom prst="rect">
            <a:avLst/>
          </a:prstGeom>
          <a:solidFill>
            <a:srgbClr val="FFFFFF">
              <a:alpha val="86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txBox="1"/>
          <p:nvPr/>
        </p:nvSpPr>
        <p:spPr>
          <a:xfrm>
            <a:off x="3990800" y="986000"/>
            <a:ext cx="4002000" cy="3025500"/>
          </a:xfrm>
          <a:prstGeom prst="rect">
            <a:avLst/>
          </a:prstGeom>
          <a:noFill/>
          <a:ln>
            <a:noFill/>
          </a:ln>
        </p:spPr>
        <p:txBody>
          <a:bodyPr anchorCtr="0" anchor="t" bIns="91425" lIns="91425" spcFirstLastPara="1" rIns="91425" wrap="square" tIns="365750">
            <a:noAutofit/>
          </a:bodyPr>
          <a:lstStyle/>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Not all </a:t>
            </a:r>
            <a:r>
              <a:rPr lang="en">
                <a:solidFill>
                  <a:srgbClr val="980000"/>
                </a:solidFill>
                <a:latin typeface="Raleway Thin"/>
                <a:ea typeface="Raleway Thin"/>
                <a:cs typeface="Raleway Thin"/>
                <a:sym typeface="Raleway Thin"/>
              </a:rPr>
              <a:t>stakeholders</a:t>
            </a:r>
            <a:r>
              <a:rPr lang="en">
                <a:solidFill>
                  <a:srgbClr val="980000"/>
                </a:solidFill>
                <a:latin typeface="Raleway Thin"/>
                <a:ea typeface="Raleway Thin"/>
                <a:cs typeface="Raleway Thin"/>
                <a:sym typeface="Raleway Thin"/>
              </a:rPr>
              <a:t> acted at the same moment</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Sometimes</a:t>
            </a:r>
            <a:r>
              <a:rPr lang="en">
                <a:solidFill>
                  <a:srgbClr val="980000"/>
                </a:solidFill>
                <a:latin typeface="Raleway Thin"/>
                <a:ea typeface="Raleway Thin"/>
                <a:cs typeface="Raleway Thin"/>
                <a:sym typeface="Raleway Thin"/>
              </a:rPr>
              <a:t> the same action </a:t>
            </a:r>
            <a:r>
              <a:rPr lang="en">
                <a:solidFill>
                  <a:srgbClr val="980000"/>
                </a:solidFill>
                <a:latin typeface="Raleway Thin"/>
                <a:ea typeface="Raleway Thin"/>
                <a:cs typeface="Raleway Thin"/>
                <a:sym typeface="Raleway Thin"/>
              </a:rPr>
              <a:t>happen</a:t>
            </a:r>
            <a:r>
              <a:rPr lang="en">
                <a:solidFill>
                  <a:srgbClr val="980000"/>
                </a:solidFill>
                <a:latin typeface="Raleway Thin"/>
                <a:ea typeface="Raleway Thin"/>
                <a:cs typeface="Raleway Thin"/>
                <a:sym typeface="Raleway Thin"/>
              </a:rPr>
              <a:t> together</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Actions are of your ULG but main Transnational activities should be </a:t>
            </a:r>
            <a:r>
              <a:rPr lang="en">
                <a:solidFill>
                  <a:srgbClr val="980000"/>
                </a:solidFill>
                <a:latin typeface="Raleway Thin"/>
                <a:ea typeface="Raleway Thin"/>
                <a:cs typeface="Raleway Thin"/>
                <a:sym typeface="Raleway Thin"/>
              </a:rPr>
              <a:t>included</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Think about the most </a:t>
            </a:r>
            <a:r>
              <a:rPr lang="en">
                <a:solidFill>
                  <a:srgbClr val="980000"/>
                </a:solidFill>
                <a:latin typeface="Raleway Thin"/>
                <a:ea typeface="Raleway Thin"/>
                <a:cs typeface="Raleway Thin"/>
                <a:sym typeface="Raleway Thin"/>
              </a:rPr>
              <a:t>relevant</a:t>
            </a:r>
            <a:r>
              <a:rPr lang="en">
                <a:solidFill>
                  <a:srgbClr val="980000"/>
                </a:solidFill>
                <a:latin typeface="Raleway Thin"/>
                <a:ea typeface="Raleway Thin"/>
                <a:cs typeface="Raleway Thin"/>
                <a:sym typeface="Raleway Thin"/>
              </a:rPr>
              <a:t> </a:t>
            </a:r>
            <a:r>
              <a:rPr lang="en">
                <a:solidFill>
                  <a:srgbClr val="980000"/>
                </a:solidFill>
                <a:latin typeface="Raleway Thin"/>
                <a:ea typeface="Raleway Thin"/>
                <a:cs typeface="Raleway Thin"/>
                <a:sym typeface="Raleway Thin"/>
              </a:rPr>
              <a:t>actions</a:t>
            </a:r>
            <a:endParaRPr>
              <a:solidFill>
                <a:srgbClr val="980000"/>
              </a:solidFill>
              <a:latin typeface="Raleway Thin"/>
              <a:ea typeface="Raleway Thin"/>
              <a:cs typeface="Raleway Thin"/>
              <a:sym typeface="Raleway Thin"/>
            </a:endParaRPr>
          </a:p>
          <a:p>
            <a:pPr indent="-317500" lvl="0" marL="457200" rtl="0" algn="l">
              <a:spcBef>
                <a:spcPts val="0"/>
              </a:spcBef>
              <a:spcAft>
                <a:spcPts val="0"/>
              </a:spcAft>
              <a:buClr>
                <a:srgbClr val="980000"/>
              </a:buClr>
              <a:buSzPts val="1400"/>
              <a:buFont typeface="Raleway Thin"/>
              <a:buChar char="-"/>
            </a:pPr>
            <a:r>
              <a:rPr lang="en">
                <a:solidFill>
                  <a:srgbClr val="980000"/>
                </a:solidFill>
                <a:latin typeface="Raleway Thin"/>
                <a:ea typeface="Raleway Thin"/>
                <a:cs typeface="Raleway Thin"/>
                <a:sym typeface="Raleway Thin"/>
              </a:rPr>
              <a:t>You may add dots with specific moments you wish to highlight</a:t>
            </a:r>
            <a:endParaRPr>
              <a:solidFill>
                <a:srgbClr val="980000"/>
              </a:solidFill>
              <a:latin typeface="Raleway Thin"/>
              <a:ea typeface="Raleway Thin"/>
              <a:cs typeface="Raleway Thin"/>
              <a:sym typeface="Raleway Thin"/>
            </a:endParaRPr>
          </a:p>
          <a:p>
            <a:pPr indent="0" lvl="0" marL="457200" rtl="0" algn="l">
              <a:spcBef>
                <a:spcPts val="0"/>
              </a:spcBef>
              <a:spcAft>
                <a:spcPts val="0"/>
              </a:spcAft>
              <a:buNone/>
            </a:pPr>
            <a:r>
              <a:t/>
            </a:r>
            <a:endParaRPr>
              <a:solidFill>
                <a:srgbClr val="980000"/>
              </a:solidFill>
              <a:latin typeface="Raleway Thin"/>
              <a:ea typeface="Raleway Thin"/>
              <a:cs typeface="Raleway Thin"/>
              <a:sym typeface="Raleway Thin"/>
            </a:endParaRPr>
          </a:p>
          <a:p>
            <a:pPr indent="-317500" lvl="0" marL="457200" rtl="0" algn="l">
              <a:lnSpc>
                <a:spcPct val="115000"/>
              </a:lnSpc>
              <a:spcBef>
                <a:spcPts val="0"/>
              </a:spcBef>
              <a:spcAft>
                <a:spcPts val="0"/>
              </a:spcAft>
              <a:buClr>
                <a:srgbClr val="980000"/>
              </a:buClr>
              <a:buSzPts val="1400"/>
              <a:buFont typeface="Raleway Thin"/>
              <a:buChar char="-"/>
            </a:pPr>
            <a:r>
              <a:rPr b="1" lang="en">
                <a:solidFill>
                  <a:srgbClr val="980000"/>
                </a:solidFill>
                <a:latin typeface="Raleway"/>
                <a:ea typeface="Raleway"/>
                <a:cs typeface="Raleway"/>
                <a:sym typeface="Raleway"/>
              </a:rPr>
              <a:t>Remember the specific CivicEstate timeline including transnational meetings, this may help you to remember better your own journey.</a:t>
            </a:r>
            <a:r>
              <a:rPr lang="en" sz="1100">
                <a:solidFill>
                  <a:schemeClr val="dk1"/>
                </a:solidFill>
              </a:rPr>
              <a:t> </a:t>
            </a:r>
            <a:endParaRPr>
              <a:solidFill>
                <a:srgbClr val="980000"/>
              </a:solidFill>
              <a:latin typeface="Raleway Thin"/>
              <a:ea typeface="Raleway Thin"/>
              <a:cs typeface="Raleway Thin"/>
              <a:sym typeface="Raleway Thin"/>
            </a:endParaRPr>
          </a:p>
        </p:txBody>
      </p:sp>
      <p:sp>
        <p:nvSpPr>
          <p:cNvPr id="252" name="Google Shape;252;p24"/>
          <p:cNvSpPr/>
          <p:nvPr/>
        </p:nvSpPr>
        <p:spPr>
          <a:xfrm>
            <a:off x="2520382" y="1659460"/>
            <a:ext cx="335400" cy="3354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1</a:t>
            </a:r>
            <a:endParaRPr b="1">
              <a:solidFill>
                <a:srgbClr val="FFFFFF"/>
              </a:solidFill>
              <a:latin typeface="Raleway"/>
              <a:ea typeface="Raleway"/>
              <a:cs typeface="Raleway"/>
              <a:sym typeface="Raleway"/>
            </a:endParaRPr>
          </a:p>
        </p:txBody>
      </p:sp>
      <p:sp>
        <p:nvSpPr>
          <p:cNvPr id="253" name="Google Shape;253;p24"/>
          <p:cNvSpPr/>
          <p:nvPr/>
        </p:nvSpPr>
        <p:spPr>
          <a:xfrm>
            <a:off x="3578908" y="3636806"/>
            <a:ext cx="335400" cy="3354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2</a:t>
            </a:r>
            <a:endParaRPr b="1">
              <a:solidFill>
                <a:srgbClr val="FFFFFF"/>
              </a:solidFill>
              <a:latin typeface="Raleway"/>
              <a:ea typeface="Raleway"/>
              <a:cs typeface="Raleway"/>
              <a:sym typeface="Raleway"/>
            </a:endParaRPr>
          </a:p>
        </p:txBody>
      </p:sp>
      <p:sp>
        <p:nvSpPr>
          <p:cNvPr id="254" name="Google Shape;254;p24"/>
          <p:cNvSpPr txBox="1"/>
          <p:nvPr/>
        </p:nvSpPr>
        <p:spPr>
          <a:xfrm>
            <a:off x="1982170" y="3847235"/>
            <a:ext cx="1400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aleway"/>
                <a:ea typeface="Raleway"/>
                <a:cs typeface="Raleway"/>
                <a:sym typeface="Raleway"/>
              </a:rPr>
              <a:t>What actions were made by this stakeholder? </a:t>
            </a:r>
            <a:endParaRPr sz="1200">
              <a:latin typeface="Raleway"/>
              <a:ea typeface="Raleway"/>
              <a:cs typeface="Raleway"/>
              <a:sym typeface="Raleway"/>
            </a:endParaRPr>
          </a:p>
        </p:txBody>
      </p:sp>
      <p:sp>
        <p:nvSpPr>
          <p:cNvPr id="255" name="Google Shape;255;p24"/>
          <p:cNvSpPr txBox="1"/>
          <p:nvPr/>
        </p:nvSpPr>
        <p:spPr>
          <a:xfrm>
            <a:off x="907791" y="1847559"/>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256" name="Google Shape;256;p24"/>
          <p:cNvSpPr txBox="1"/>
          <p:nvPr/>
        </p:nvSpPr>
        <p:spPr>
          <a:xfrm>
            <a:off x="896173" y="2514122"/>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257" name="Google Shape;257;p24"/>
          <p:cNvSpPr txBox="1"/>
          <p:nvPr/>
        </p:nvSpPr>
        <p:spPr>
          <a:xfrm>
            <a:off x="896173" y="3180685"/>
            <a:ext cx="1011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258" name="Google Shape;258;p24"/>
          <p:cNvSpPr txBox="1"/>
          <p:nvPr/>
        </p:nvSpPr>
        <p:spPr>
          <a:xfrm>
            <a:off x="896173" y="3847226"/>
            <a:ext cx="1011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259" name="Google Shape;259;p24"/>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4"/>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261" name="Google Shape;261;p24"/>
          <p:cNvPicPr preferRelativeResize="0"/>
          <p:nvPr/>
        </p:nvPicPr>
        <p:blipFill>
          <a:blip r:embed="rId4">
            <a:alphaModFix/>
          </a:blip>
          <a:stretch>
            <a:fillRect/>
          </a:stretch>
        </p:blipFill>
        <p:spPr>
          <a:xfrm>
            <a:off x="7681675" y="4122900"/>
            <a:ext cx="1295400" cy="514350"/>
          </a:xfrm>
          <a:prstGeom prst="rect">
            <a:avLst/>
          </a:prstGeom>
          <a:noFill/>
          <a:ln>
            <a:noFill/>
          </a:ln>
        </p:spPr>
      </p:pic>
      <p:grpSp>
        <p:nvGrpSpPr>
          <p:cNvPr id="262" name="Google Shape;262;p24"/>
          <p:cNvGrpSpPr/>
          <p:nvPr/>
        </p:nvGrpSpPr>
        <p:grpSpPr>
          <a:xfrm>
            <a:off x="6862660" y="187807"/>
            <a:ext cx="2079815" cy="1111093"/>
            <a:chOff x="6849085" y="392007"/>
            <a:chExt cx="2079815" cy="1111093"/>
          </a:xfrm>
        </p:grpSpPr>
        <p:sp>
          <p:nvSpPr>
            <p:cNvPr id="263" name="Google Shape;263;p24"/>
            <p:cNvSpPr/>
            <p:nvPr/>
          </p:nvSpPr>
          <p:spPr>
            <a:xfrm>
              <a:off x="6858000" y="398500"/>
              <a:ext cx="2070900" cy="1104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4"/>
            <p:cNvGrpSpPr/>
            <p:nvPr/>
          </p:nvGrpSpPr>
          <p:grpSpPr>
            <a:xfrm>
              <a:off x="6849085" y="392007"/>
              <a:ext cx="2070853" cy="1104656"/>
              <a:chOff x="-13063" y="111435"/>
              <a:chExt cx="9163068" cy="4953615"/>
            </a:xfrm>
          </p:grpSpPr>
          <p:sp>
            <p:nvSpPr>
              <p:cNvPr id="265" name="Google Shape;265;p24"/>
              <p:cNvSpPr/>
              <p:nvPr/>
            </p:nvSpPr>
            <p:spPr>
              <a:xfrm rot="-5400000">
                <a:off x="-1800613" y="1898985"/>
                <a:ext cx="4937100" cy="1362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66" name="Google Shape;266;p24"/>
              <p:cNvSpPr/>
              <p:nvPr/>
            </p:nvSpPr>
            <p:spPr>
              <a:xfrm rot="-5400000">
                <a:off x="114025" y="1958650"/>
                <a:ext cx="30753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67" name="Google Shape;267;p24"/>
              <p:cNvSpPr/>
              <p:nvPr/>
            </p:nvSpPr>
            <p:spPr>
              <a:xfrm rot="-5400000">
                <a:off x="1021825" y="4222350"/>
                <a:ext cx="12597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sp>
            <p:nvSpPr>
              <p:cNvPr id="268" name="Google Shape;268;p24"/>
              <p:cNvSpPr/>
              <p:nvPr/>
            </p:nvSpPr>
            <p:spPr>
              <a:xfrm>
                <a:off x="1954300" y="638725"/>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1954200" y="1271606"/>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p:nvPr/>
            </p:nvSpPr>
            <p:spPr>
              <a:xfrm>
                <a:off x="1954200" y="19044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p:nvPr/>
            </p:nvSpPr>
            <p:spPr>
              <a:xfrm>
                <a:off x="1954200" y="25373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4"/>
              <p:cNvSpPr/>
              <p:nvPr/>
            </p:nvSpPr>
            <p:spPr>
              <a:xfrm>
                <a:off x="1954200" y="31702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p:nvPr/>
            </p:nvSpPr>
            <p:spPr>
              <a:xfrm>
                <a:off x="3444875"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p:nvPr/>
            </p:nvSpPr>
            <p:spPr>
              <a:xfrm>
                <a:off x="3444775"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4"/>
              <p:cNvSpPr/>
              <p:nvPr/>
            </p:nvSpPr>
            <p:spPr>
              <a:xfrm>
                <a:off x="3444775"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p:nvPr/>
            </p:nvSpPr>
            <p:spPr>
              <a:xfrm>
                <a:off x="3444775"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4"/>
              <p:cNvSpPr/>
              <p:nvPr/>
            </p:nvSpPr>
            <p:spPr>
              <a:xfrm>
                <a:off x="3444775"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p:nvPr/>
            </p:nvSpPr>
            <p:spPr>
              <a:xfrm>
                <a:off x="4935550"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4"/>
              <p:cNvSpPr/>
              <p:nvPr/>
            </p:nvSpPr>
            <p:spPr>
              <a:xfrm>
                <a:off x="4935450"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4"/>
              <p:cNvSpPr/>
              <p:nvPr/>
            </p:nvSpPr>
            <p:spPr>
              <a:xfrm>
                <a:off x="4935450"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a:off x="4935450"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4935450"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6426325" y="633788"/>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6426225" y="1266669"/>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6426225" y="1899550"/>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6426225" y="2532432"/>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6426225" y="3165313"/>
                <a:ext cx="1400700" cy="5439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2005850" y="3991395"/>
                <a:ext cx="5883100" cy="1028825"/>
              </a:xfrm>
              <a:custGeom>
                <a:rect b="b" l="l" r="r" t="t"/>
                <a:pathLst>
                  <a:path extrusionOk="0" h="41153" w="235324">
                    <a:moveTo>
                      <a:pt x="0" y="41153"/>
                    </a:moveTo>
                    <a:cubicBezTo>
                      <a:pt x="5678" y="40481"/>
                      <a:pt x="25774" y="40182"/>
                      <a:pt x="34066" y="37119"/>
                    </a:cubicBezTo>
                    <a:cubicBezTo>
                      <a:pt x="42358" y="34056"/>
                      <a:pt x="40042" y="26735"/>
                      <a:pt x="49754" y="22776"/>
                    </a:cubicBezTo>
                    <a:cubicBezTo>
                      <a:pt x="59466" y="18817"/>
                      <a:pt x="82551" y="17098"/>
                      <a:pt x="92337" y="13363"/>
                    </a:cubicBezTo>
                    <a:cubicBezTo>
                      <a:pt x="102124" y="9628"/>
                      <a:pt x="101451" y="1559"/>
                      <a:pt x="108473" y="364"/>
                    </a:cubicBezTo>
                    <a:cubicBezTo>
                      <a:pt x="115495" y="-831"/>
                      <a:pt x="125133" y="1709"/>
                      <a:pt x="134471" y="6191"/>
                    </a:cubicBezTo>
                    <a:cubicBezTo>
                      <a:pt x="143809" y="10673"/>
                      <a:pt x="154267" y="24942"/>
                      <a:pt x="164502" y="27258"/>
                    </a:cubicBezTo>
                    <a:cubicBezTo>
                      <a:pt x="174737" y="29574"/>
                      <a:pt x="184075" y="21207"/>
                      <a:pt x="195879" y="20086"/>
                    </a:cubicBezTo>
                    <a:cubicBezTo>
                      <a:pt x="207683" y="18966"/>
                      <a:pt x="228750" y="20460"/>
                      <a:pt x="235324" y="20535"/>
                    </a:cubicBezTo>
                  </a:path>
                </a:pathLst>
              </a:custGeom>
              <a:noFill/>
              <a:ln cap="flat" cmpd="sng" w="9525">
                <a:solidFill>
                  <a:srgbClr val="6AA84F"/>
                </a:solidFill>
                <a:prstDash val="solid"/>
                <a:round/>
                <a:headEnd len="med" w="med" type="none"/>
                <a:tailEnd len="med" w="med" type="none"/>
              </a:ln>
            </p:spPr>
          </p:sp>
          <p:sp>
            <p:nvSpPr>
              <p:cNvPr id="289" name="Google Shape;289;p24"/>
              <p:cNvSpPr/>
              <p:nvPr/>
            </p:nvSpPr>
            <p:spPr>
              <a:xfrm>
                <a:off x="2005850" y="4202200"/>
                <a:ext cx="5905500" cy="370275"/>
              </a:xfrm>
              <a:custGeom>
                <a:rect b="b" l="l" r="r" t="t"/>
                <a:pathLst>
                  <a:path extrusionOk="0" h="14811" w="236220">
                    <a:moveTo>
                      <a:pt x="0" y="5827"/>
                    </a:moveTo>
                    <a:cubicBezTo>
                      <a:pt x="12476" y="7321"/>
                      <a:pt x="55357" y="14717"/>
                      <a:pt x="74855" y="14792"/>
                    </a:cubicBezTo>
                    <a:cubicBezTo>
                      <a:pt x="94353" y="14867"/>
                      <a:pt x="90096" y="8741"/>
                      <a:pt x="116990" y="6276"/>
                    </a:cubicBezTo>
                    <a:cubicBezTo>
                      <a:pt x="143884" y="3811"/>
                      <a:pt x="216348" y="1046"/>
                      <a:pt x="236220" y="0"/>
                    </a:cubicBezTo>
                  </a:path>
                </a:pathLst>
              </a:custGeom>
              <a:noFill/>
              <a:ln cap="flat" cmpd="sng" w="9525">
                <a:solidFill>
                  <a:srgbClr val="980000"/>
                </a:solidFill>
                <a:prstDash val="solid"/>
                <a:round/>
                <a:headEnd len="med" w="med" type="none"/>
                <a:tailEnd len="med" w="med" type="none"/>
              </a:ln>
            </p:spPr>
          </p:sp>
          <p:sp>
            <p:nvSpPr>
              <p:cNvPr id="290" name="Google Shape;290;p24"/>
              <p:cNvSpPr/>
              <p:nvPr/>
            </p:nvSpPr>
            <p:spPr>
              <a:xfrm>
                <a:off x="1994650" y="3877225"/>
                <a:ext cx="5871875" cy="183025"/>
              </a:xfrm>
              <a:custGeom>
                <a:rect b="b" l="l" r="r" t="t"/>
                <a:pathLst>
                  <a:path extrusionOk="0" h="7321" w="234875">
                    <a:moveTo>
                      <a:pt x="0" y="0"/>
                    </a:moveTo>
                    <a:cubicBezTo>
                      <a:pt x="2914" y="1195"/>
                      <a:pt x="4109" y="6574"/>
                      <a:pt x="17481" y="7172"/>
                    </a:cubicBezTo>
                    <a:cubicBezTo>
                      <a:pt x="30853" y="7770"/>
                      <a:pt x="50576" y="4333"/>
                      <a:pt x="80234" y="3586"/>
                    </a:cubicBezTo>
                    <a:cubicBezTo>
                      <a:pt x="109892" y="2839"/>
                      <a:pt x="169657" y="3213"/>
                      <a:pt x="195430" y="2690"/>
                    </a:cubicBezTo>
                    <a:cubicBezTo>
                      <a:pt x="221204" y="2167"/>
                      <a:pt x="228301" y="823"/>
                      <a:pt x="234875" y="449"/>
                    </a:cubicBezTo>
                  </a:path>
                </a:pathLst>
              </a:custGeom>
              <a:noFill/>
              <a:ln cap="flat" cmpd="sng" w="9525">
                <a:solidFill>
                  <a:srgbClr val="4A86E8"/>
                </a:solidFill>
                <a:prstDash val="solid"/>
                <a:round/>
                <a:headEnd len="med" w="med" type="none"/>
                <a:tailEnd len="med" w="med" type="none"/>
              </a:ln>
            </p:spPr>
          </p:sp>
          <p:sp>
            <p:nvSpPr>
              <p:cNvPr id="291" name="Google Shape;291;p24"/>
              <p:cNvSpPr/>
              <p:nvPr/>
            </p:nvSpPr>
            <p:spPr>
              <a:xfrm>
                <a:off x="2050675" y="4381500"/>
                <a:ext cx="5849475" cy="600450"/>
              </a:xfrm>
              <a:custGeom>
                <a:rect b="b" l="l" r="r" t="t"/>
                <a:pathLst>
                  <a:path extrusionOk="0" h="24018" w="233979">
                    <a:moveTo>
                      <a:pt x="0" y="22412"/>
                    </a:moveTo>
                    <a:cubicBezTo>
                      <a:pt x="8068" y="22636"/>
                      <a:pt x="33468" y="24279"/>
                      <a:pt x="48409" y="23756"/>
                    </a:cubicBezTo>
                    <a:cubicBezTo>
                      <a:pt x="63350" y="23233"/>
                      <a:pt x="78815" y="19797"/>
                      <a:pt x="89647" y="19274"/>
                    </a:cubicBezTo>
                    <a:cubicBezTo>
                      <a:pt x="100480" y="18751"/>
                      <a:pt x="107652" y="21889"/>
                      <a:pt x="113404" y="20619"/>
                    </a:cubicBezTo>
                    <a:cubicBezTo>
                      <a:pt x="119156" y="19349"/>
                      <a:pt x="117961" y="11131"/>
                      <a:pt x="124161" y="11654"/>
                    </a:cubicBezTo>
                    <a:cubicBezTo>
                      <a:pt x="130362" y="12177"/>
                      <a:pt x="132304" y="25698"/>
                      <a:pt x="150607" y="23756"/>
                    </a:cubicBezTo>
                    <a:cubicBezTo>
                      <a:pt x="168910" y="21814"/>
                      <a:pt x="220084" y="3959"/>
                      <a:pt x="233979" y="0"/>
                    </a:cubicBezTo>
                  </a:path>
                </a:pathLst>
              </a:custGeom>
              <a:noFill/>
              <a:ln cap="flat" cmpd="sng" w="9525">
                <a:solidFill>
                  <a:srgbClr val="980000"/>
                </a:solidFill>
                <a:prstDash val="solid"/>
                <a:round/>
                <a:headEnd len="med" w="med" type="none"/>
                <a:tailEnd len="med" w="med" type="none"/>
              </a:ln>
            </p:spPr>
          </p:sp>
          <p:sp>
            <p:nvSpPr>
              <p:cNvPr id="292" name="Google Shape;292;p24"/>
              <p:cNvSpPr/>
              <p:nvPr/>
            </p:nvSpPr>
            <p:spPr>
              <a:xfrm>
                <a:off x="2050675" y="4173497"/>
                <a:ext cx="5849475" cy="801900"/>
              </a:xfrm>
              <a:custGeom>
                <a:rect b="b" l="l" r="r" t="t"/>
                <a:pathLst>
                  <a:path extrusionOk="0" h="32076" w="233979">
                    <a:moveTo>
                      <a:pt x="0" y="20422"/>
                    </a:moveTo>
                    <a:cubicBezTo>
                      <a:pt x="7695" y="17882"/>
                      <a:pt x="27865" y="5257"/>
                      <a:pt x="46168" y="5182"/>
                    </a:cubicBezTo>
                    <a:cubicBezTo>
                      <a:pt x="64471" y="5107"/>
                      <a:pt x="87107" y="20796"/>
                      <a:pt x="109818" y="19974"/>
                    </a:cubicBezTo>
                    <a:cubicBezTo>
                      <a:pt x="132529" y="19152"/>
                      <a:pt x="161739" y="-1765"/>
                      <a:pt x="182432" y="252"/>
                    </a:cubicBezTo>
                    <a:cubicBezTo>
                      <a:pt x="203126" y="2269"/>
                      <a:pt x="225388" y="26772"/>
                      <a:pt x="233979" y="32076"/>
                    </a:cubicBezTo>
                  </a:path>
                </a:pathLst>
              </a:custGeom>
              <a:noFill/>
              <a:ln cap="flat" cmpd="sng" w="9525">
                <a:solidFill>
                  <a:srgbClr val="FF9900"/>
                </a:solidFill>
                <a:prstDash val="solid"/>
                <a:round/>
                <a:headEnd len="med" w="med" type="none"/>
                <a:tailEnd len="med" w="med" type="none"/>
              </a:ln>
            </p:spPr>
          </p:sp>
          <p:sp>
            <p:nvSpPr>
              <p:cNvPr id="293" name="Google Shape;293;p24"/>
              <p:cNvSpPr/>
              <p:nvPr/>
            </p:nvSpPr>
            <p:spPr>
              <a:xfrm rot="-5400000">
                <a:off x="6064806" y="1963745"/>
                <a:ext cx="4937400" cy="1233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Thin"/>
                  <a:ea typeface="Raleway Thin"/>
                  <a:cs typeface="Raleway Thin"/>
                  <a:sym typeface="Raleway Thin"/>
                </a:endParaRPr>
              </a:p>
            </p:txBody>
          </p:sp>
          <p:sp>
            <p:nvSpPr>
              <p:cNvPr id="294" name="Google Shape;294;p24"/>
              <p:cNvSpPr/>
              <p:nvPr/>
            </p:nvSpPr>
            <p:spPr>
              <a:xfrm>
                <a:off x="4325475" y="4129375"/>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4"/>
              <p:cNvSpPr/>
              <p:nvPr/>
            </p:nvSpPr>
            <p:spPr>
              <a:xfrm>
                <a:off x="4863350" y="4792400"/>
                <a:ext cx="190500" cy="183000"/>
              </a:xfrm>
              <a:prstGeom prst="ellipse">
                <a:avLst/>
              </a:prstGeom>
              <a:solidFill>
                <a:srgbClr val="00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a:off x="6479250" y="4482950"/>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7" name="Google Shape;297;p24"/>
              <p:cNvCxnSpPr>
                <a:stCxn id="294" idx="2"/>
                <a:endCxn id="277" idx="2"/>
              </p:cNvCxnSpPr>
              <p:nvPr/>
            </p:nvCxnSpPr>
            <p:spPr>
              <a:xfrm rot="10800000">
                <a:off x="4145175" y="3709075"/>
                <a:ext cx="180300" cy="511800"/>
              </a:xfrm>
              <a:prstGeom prst="curvedConnector2">
                <a:avLst/>
              </a:prstGeom>
              <a:noFill/>
              <a:ln cap="flat" cmpd="sng" w="28575">
                <a:solidFill>
                  <a:srgbClr val="980000"/>
                </a:solidFill>
                <a:prstDash val="dot"/>
                <a:round/>
                <a:headEnd len="med" w="med" type="none"/>
                <a:tailEnd len="med" w="med" type="oval"/>
              </a:ln>
            </p:spPr>
          </p:cxnSp>
          <p:cxnSp>
            <p:nvCxnSpPr>
              <p:cNvPr id="298" name="Google Shape;298;p24"/>
              <p:cNvCxnSpPr/>
              <p:nvPr/>
            </p:nvCxnSpPr>
            <p:spPr>
              <a:xfrm rot="-5400000">
                <a:off x="3619400" y="2857950"/>
                <a:ext cx="3339000" cy="694200"/>
              </a:xfrm>
              <a:prstGeom prst="curvedConnector3">
                <a:avLst>
                  <a:gd fmla="val 50000" name="adj1"/>
                </a:avLst>
              </a:prstGeom>
              <a:noFill/>
              <a:ln cap="flat" cmpd="sng" w="28575">
                <a:solidFill>
                  <a:srgbClr val="980000"/>
                </a:solidFill>
                <a:prstDash val="dot"/>
                <a:round/>
                <a:headEnd len="med" w="med" type="none"/>
                <a:tailEnd len="med" w="med" type="oval"/>
              </a:ln>
            </p:spPr>
          </p:cxnSp>
          <p:cxnSp>
            <p:nvCxnSpPr>
              <p:cNvPr id="299" name="Google Shape;299;p24"/>
              <p:cNvCxnSpPr/>
              <p:nvPr/>
            </p:nvCxnSpPr>
            <p:spPr>
              <a:xfrm rot="-5400000">
                <a:off x="6006675" y="3417700"/>
                <a:ext cx="1736700" cy="527100"/>
              </a:xfrm>
              <a:prstGeom prst="curvedConnector3">
                <a:avLst>
                  <a:gd fmla="val 50000" name="adj1"/>
                </a:avLst>
              </a:prstGeom>
              <a:noFill/>
              <a:ln cap="flat" cmpd="sng" w="28575">
                <a:solidFill>
                  <a:srgbClr val="980000"/>
                </a:solidFill>
                <a:prstDash val="dot"/>
                <a:round/>
                <a:headEnd len="med" w="med" type="none"/>
                <a:tailEnd len="med" w="med" type="oval"/>
              </a:ln>
            </p:spPr>
          </p:cxnSp>
          <p:sp>
            <p:nvSpPr>
              <p:cNvPr id="300" name="Google Shape;300;p24"/>
              <p:cNvSpPr/>
              <p:nvPr/>
            </p:nvSpPr>
            <p:spPr>
              <a:xfrm>
                <a:off x="1438825" y="112050"/>
                <a:ext cx="6388200" cy="425700"/>
              </a:xfrm>
              <a:prstGeom prst="rect">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latin typeface="Raleway Thin"/>
                  <a:ea typeface="Raleway Thin"/>
                  <a:cs typeface="Raleway Thin"/>
                  <a:sym typeface="Raleway Thin"/>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nvSpPr>
        <p:spPr>
          <a:xfrm>
            <a:off x="121600" y="-43275"/>
            <a:ext cx="8116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spcBef>
                <a:spcPts val="0"/>
              </a:spcBef>
              <a:spcAft>
                <a:spcPts val="0"/>
              </a:spcAft>
              <a:buNone/>
            </a:pPr>
            <a:r>
              <a:rPr b="1" lang="en" sz="1800">
                <a:latin typeface="Raleway"/>
                <a:ea typeface="Raleway"/>
                <a:cs typeface="Raleway"/>
                <a:sym typeface="Raleway"/>
              </a:rPr>
              <a:t>Starting Point (0-3 Months)</a:t>
            </a:r>
            <a:endParaRPr b="1" sz="1800">
              <a:latin typeface="Raleway"/>
              <a:ea typeface="Raleway"/>
              <a:cs typeface="Raleway"/>
              <a:sym typeface="Raleway"/>
            </a:endParaRPr>
          </a:p>
        </p:txBody>
      </p:sp>
      <p:sp>
        <p:nvSpPr>
          <p:cNvPr id="306" name="Google Shape;306;p25"/>
          <p:cNvSpPr txBox="1"/>
          <p:nvPr/>
        </p:nvSpPr>
        <p:spPr>
          <a:xfrm rot="-5400000">
            <a:off x="-1000225"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07" name="Google Shape;307;p25"/>
          <p:cNvSpPr txBox="1"/>
          <p:nvPr/>
        </p:nvSpPr>
        <p:spPr>
          <a:xfrm>
            <a:off x="909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08" name="Google Shape;308;p25"/>
          <p:cNvSpPr txBox="1"/>
          <p:nvPr/>
        </p:nvSpPr>
        <p:spPr>
          <a:xfrm>
            <a:off x="459500" y="755425"/>
            <a:ext cx="8628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(0-3 Months)</a:t>
            </a:r>
            <a:endParaRPr>
              <a:solidFill>
                <a:srgbClr val="FFFFFF"/>
              </a:solidFill>
              <a:latin typeface="Raleway Thin"/>
              <a:ea typeface="Raleway Thin"/>
              <a:cs typeface="Raleway Thin"/>
              <a:sym typeface="Raleway Thin"/>
            </a:endParaRPr>
          </a:p>
        </p:txBody>
      </p:sp>
      <p:sp>
        <p:nvSpPr>
          <p:cNvPr id="309" name="Google Shape;309;p25"/>
          <p:cNvSpPr txBox="1"/>
          <p:nvPr/>
        </p:nvSpPr>
        <p:spPr>
          <a:xfrm>
            <a:off x="2058381" y="1181000"/>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00">
                <a:solidFill>
                  <a:schemeClr val="dk1"/>
                </a:solidFill>
                <a:latin typeface="Raleway"/>
                <a:ea typeface="Raleway"/>
                <a:cs typeface="Raleway"/>
                <a:sym typeface="Raleway"/>
              </a:rPr>
              <a:t>Creating the basis of the LAWG by establishing links between city services. Creating the basis of the ULG by reaching out to the neighbourhood of the pilot project. Organizing the first meeting of the ULG. Sharing information on  the project. Participation in ™</a:t>
            </a:r>
            <a:r>
              <a:rPr lang="en" sz="700">
                <a:solidFill>
                  <a:schemeClr val="dk1"/>
                </a:solidFill>
                <a:latin typeface="Raleway"/>
                <a:ea typeface="Raleway"/>
                <a:cs typeface="Raleway"/>
                <a:sym typeface="Raleway"/>
              </a:rPr>
              <a:t> in Barcelona.</a:t>
            </a:r>
            <a:endParaRPr sz="7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10" name="Google Shape;310;p25"/>
          <p:cNvSpPr txBox="1"/>
          <p:nvPr/>
        </p:nvSpPr>
        <p:spPr>
          <a:xfrm>
            <a:off x="2058381" y="1847556"/>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p:txBody>
      </p:sp>
      <p:sp>
        <p:nvSpPr>
          <p:cNvPr id="311" name="Google Shape;311;p25"/>
          <p:cNvSpPr txBox="1"/>
          <p:nvPr/>
        </p:nvSpPr>
        <p:spPr>
          <a:xfrm>
            <a:off x="2058381" y="2514113"/>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p:txBody>
      </p:sp>
      <p:sp>
        <p:nvSpPr>
          <p:cNvPr id="312" name="Google Shape;312;p25"/>
          <p:cNvSpPr txBox="1"/>
          <p:nvPr/>
        </p:nvSpPr>
        <p:spPr>
          <a:xfrm>
            <a:off x="2058381" y="3180669"/>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aleway"/>
                <a:ea typeface="Raleway"/>
                <a:cs typeface="Raleway"/>
                <a:sym typeface="Raleway"/>
              </a:rPr>
              <a:t>Participating in ULG meetings and </a:t>
            </a:r>
            <a:r>
              <a:rPr lang="en" sz="900">
                <a:solidFill>
                  <a:schemeClr val="dk1"/>
                </a:solidFill>
                <a:latin typeface="Raleway"/>
                <a:ea typeface="Raleway"/>
                <a:cs typeface="Raleway"/>
                <a:sym typeface="Raleway"/>
              </a:rPr>
              <a:t>s</a:t>
            </a:r>
            <a:r>
              <a:rPr lang="en" sz="900">
                <a:solidFill>
                  <a:schemeClr val="dk1"/>
                </a:solidFill>
                <a:latin typeface="Raleway"/>
                <a:ea typeface="Raleway"/>
                <a:cs typeface="Raleway"/>
                <a:sym typeface="Raleway"/>
              </a:rPr>
              <a:t>haring ideas about the collaboration between the city administration and commoners and about the pilot project(s).</a:t>
            </a:r>
            <a:endParaRPr sz="9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13" name="Google Shape;313;p25"/>
          <p:cNvSpPr txBox="1"/>
          <p:nvPr/>
        </p:nvSpPr>
        <p:spPr>
          <a:xfrm>
            <a:off x="2058381" y="3847225"/>
            <a:ext cx="29670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latin typeface="Raleway"/>
                <a:ea typeface="Raleway"/>
                <a:cs typeface="Raleway"/>
                <a:sym typeface="Raleway"/>
              </a:rPr>
              <a:t>Participating in ULG meetings and sharing ideas about the collaboration between the city administration and commoners and about the pilot project(s).</a:t>
            </a:r>
            <a:endParaRPr sz="9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14" name="Google Shape;314;p25"/>
          <p:cNvSpPr txBox="1"/>
          <p:nvPr/>
        </p:nvSpPr>
        <p:spPr>
          <a:xfrm>
            <a:off x="909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15" name="Google Shape;315;p25"/>
          <p:cNvSpPr txBox="1"/>
          <p:nvPr/>
        </p:nvSpPr>
        <p:spPr>
          <a:xfrm>
            <a:off x="896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16" name="Google Shape;316;p25"/>
          <p:cNvSpPr txBox="1"/>
          <p:nvPr/>
        </p:nvSpPr>
        <p:spPr>
          <a:xfrm>
            <a:off x="896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17" name="Google Shape;317;p25"/>
          <p:cNvSpPr txBox="1"/>
          <p:nvPr/>
        </p:nvSpPr>
        <p:spPr>
          <a:xfrm>
            <a:off x="896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318" name="Google Shape;318;p25"/>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19" name="Google Shape;319;p25"/>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20" name="Google Shape;320;p25"/>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21" name="Google Shape;321;p25"/>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22" name="Google Shape;322;p25"/>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cxnSp>
        <p:nvCxnSpPr>
          <p:cNvPr id="323" name="Google Shape;323;p25"/>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24" name="Google Shape;324;p25"/>
          <p:cNvSpPr txBox="1"/>
          <p:nvPr/>
        </p:nvSpPr>
        <p:spPr>
          <a:xfrm>
            <a:off x="7677200" y="45123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25" name="Google Shape;325;p25"/>
          <p:cNvSpPr txBox="1"/>
          <p:nvPr/>
        </p:nvSpPr>
        <p:spPr>
          <a:xfrm>
            <a:off x="4251075" y="7382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326" name="Google Shape;326;p25"/>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00</a:t>
            </a:r>
            <a:r>
              <a:rPr b="1" lang="en" sz="1100">
                <a:latin typeface="Raleway"/>
                <a:ea typeface="Raleway"/>
                <a:cs typeface="Raleway"/>
                <a:sym typeface="Raleway"/>
              </a:rPr>
              <a:t> - 03 Months</a:t>
            </a:r>
            <a:endParaRPr b="1" sz="11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nvSpPr>
        <p:spPr>
          <a:xfrm>
            <a:off x="74900" y="-76200"/>
            <a:ext cx="9144000" cy="86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Transfer Learning Period to Transfer State Report  (4-12 Months)</a:t>
            </a:r>
            <a:endParaRPr b="1" sz="1800">
              <a:latin typeface="Raleway"/>
              <a:ea typeface="Raleway"/>
              <a:cs typeface="Raleway"/>
              <a:sym typeface="Raleway"/>
            </a:endParaRPr>
          </a:p>
        </p:txBody>
      </p:sp>
      <p:sp>
        <p:nvSpPr>
          <p:cNvPr id="332" name="Google Shape;332;p26"/>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33" name="Google Shape;333;p26"/>
          <p:cNvSpPr txBox="1"/>
          <p:nvPr/>
        </p:nvSpPr>
        <p:spPr>
          <a:xfrm>
            <a:off x="528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34" name="Google Shape;334;p26"/>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(4-12 Months)</a:t>
            </a:r>
            <a:endParaRPr>
              <a:solidFill>
                <a:srgbClr val="FFFFFF"/>
              </a:solidFill>
              <a:latin typeface="Raleway Thin"/>
              <a:ea typeface="Raleway Thin"/>
              <a:cs typeface="Raleway Thin"/>
              <a:sym typeface="Raleway Thin"/>
            </a:endParaRPr>
          </a:p>
        </p:txBody>
      </p:sp>
      <p:sp>
        <p:nvSpPr>
          <p:cNvPr id="335" name="Google Shape;335;p26"/>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Raleway"/>
                <a:ea typeface="Raleway"/>
                <a:cs typeface="Raleway"/>
                <a:sym typeface="Raleway"/>
              </a:rPr>
              <a:t>Organising LAWG and ULG meetings. </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Organizing the Transnational Meeting in Ghent.</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Creating an overview of the tools used in Ghent to organise the cooperation </a:t>
            </a:r>
            <a:r>
              <a:rPr lang="en" sz="700">
                <a:latin typeface="Raleway"/>
                <a:ea typeface="Raleway"/>
                <a:cs typeface="Raleway"/>
                <a:sym typeface="Raleway"/>
              </a:rPr>
              <a:t>between</a:t>
            </a:r>
            <a:r>
              <a:rPr lang="en" sz="700">
                <a:latin typeface="Raleway"/>
                <a:ea typeface="Raleway"/>
                <a:cs typeface="Raleway"/>
                <a:sym typeface="Raleway"/>
              </a:rPr>
              <a:t> the government and commons.</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Writing the legal brief.</a:t>
            </a:r>
            <a:endParaRPr sz="700">
              <a:latin typeface="Raleway"/>
              <a:ea typeface="Raleway"/>
              <a:cs typeface="Raleway"/>
              <a:sym typeface="Raleway"/>
            </a:endParaRPr>
          </a:p>
          <a:p>
            <a:pPr indent="0" lvl="0" marL="0" rtl="0" algn="l">
              <a:spcBef>
                <a:spcPts val="0"/>
              </a:spcBef>
              <a:spcAft>
                <a:spcPts val="0"/>
              </a:spcAft>
              <a:buNone/>
            </a:pPr>
            <a:r>
              <a:t/>
            </a:r>
            <a:endParaRPr sz="700">
              <a:latin typeface="Raleway"/>
              <a:ea typeface="Raleway"/>
              <a:cs typeface="Raleway"/>
              <a:sym typeface="Raleway"/>
            </a:endParaRPr>
          </a:p>
          <a:p>
            <a:pPr indent="0" lvl="0" marL="0" rtl="0" algn="ctr">
              <a:spcBef>
                <a:spcPts val="0"/>
              </a:spcBef>
              <a:spcAft>
                <a:spcPts val="0"/>
              </a:spcAft>
              <a:buNone/>
            </a:pPr>
            <a:r>
              <a:t/>
            </a:r>
            <a:endParaRPr sz="600">
              <a:latin typeface="Raleway"/>
              <a:ea typeface="Raleway"/>
              <a:cs typeface="Raleway"/>
              <a:sym typeface="Raleway"/>
            </a:endParaRPr>
          </a:p>
        </p:txBody>
      </p:sp>
      <p:sp>
        <p:nvSpPr>
          <p:cNvPr id="336" name="Google Shape;336;p26"/>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aleway"/>
              <a:ea typeface="Raleway"/>
              <a:cs typeface="Raleway"/>
              <a:sym typeface="Raleway"/>
            </a:endParaRPr>
          </a:p>
          <a:p>
            <a:pPr indent="0" lvl="0" marL="0" rtl="0" algn="ctr">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p:txBody>
      </p:sp>
      <p:sp>
        <p:nvSpPr>
          <p:cNvPr id="337" name="Google Shape;337;p26"/>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Actively participating to the Transnational Meeting in Ghent.</a:t>
            </a:r>
            <a:endParaRPr sz="1000">
              <a:latin typeface="Raleway"/>
              <a:ea typeface="Raleway"/>
              <a:cs typeface="Raleway"/>
              <a:sym typeface="Raleway"/>
            </a:endParaRPr>
          </a:p>
        </p:txBody>
      </p:sp>
      <p:sp>
        <p:nvSpPr>
          <p:cNvPr id="338" name="Google Shape;338;p26"/>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Give hugely valuable feedback in ULG.</a:t>
            </a:r>
            <a:endParaRPr sz="1000">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Actively participating to the Transnational Meeting in Ghent.</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39" name="Google Shape;339;p26"/>
          <p:cNvSpPr txBox="1"/>
          <p:nvPr/>
        </p:nvSpPr>
        <p:spPr>
          <a:xfrm>
            <a:off x="1656606"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900">
                <a:latin typeface="Raleway"/>
                <a:ea typeface="Raleway"/>
                <a:cs typeface="Raleway"/>
                <a:sym typeface="Raleway"/>
              </a:rPr>
              <a:t>Give hugely valuable feedback in ULG. Ready to roll up their sleeves and go on the field!</a:t>
            </a:r>
            <a:r>
              <a:rPr lang="en" sz="900">
                <a:latin typeface="Raleway"/>
                <a:ea typeface="Raleway"/>
                <a:cs typeface="Raleway"/>
                <a:sym typeface="Raleway"/>
              </a:rPr>
              <a:t> </a:t>
            </a:r>
            <a:endParaRPr sz="900">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900">
                <a:solidFill>
                  <a:schemeClr val="dk1"/>
                </a:solidFill>
                <a:latin typeface="Raleway"/>
                <a:ea typeface="Raleway"/>
                <a:cs typeface="Raleway"/>
                <a:sym typeface="Raleway"/>
              </a:rPr>
              <a:t>Actively participating to the Transnational Meeting in Ghent.</a:t>
            </a:r>
            <a:endParaRPr sz="9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40" name="Google Shape;340;p26"/>
          <p:cNvSpPr txBox="1"/>
          <p:nvPr/>
        </p:nvSpPr>
        <p:spPr>
          <a:xfrm>
            <a:off x="528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41" name="Google Shape;341;p26"/>
          <p:cNvSpPr txBox="1"/>
          <p:nvPr/>
        </p:nvSpPr>
        <p:spPr>
          <a:xfrm>
            <a:off x="515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42" name="Google Shape;342;p26"/>
          <p:cNvSpPr txBox="1"/>
          <p:nvPr/>
        </p:nvSpPr>
        <p:spPr>
          <a:xfrm>
            <a:off x="515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43" name="Google Shape;343;p26"/>
          <p:cNvSpPr txBox="1"/>
          <p:nvPr/>
        </p:nvSpPr>
        <p:spPr>
          <a:xfrm>
            <a:off x="515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sp>
        <p:nvSpPr>
          <p:cNvPr id="344" name="Google Shape;344;p26"/>
          <p:cNvSpPr txBox="1"/>
          <p:nvPr/>
        </p:nvSpPr>
        <p:spPr>
          <a:xfrm>
            <a:off x="4627731" y="11810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700">
                <a:latin typeface="Raleway"/>
                <a:ea typeface="Raleway"/>
                <a:cs typeface="Raleway"/>
                <a:sym typeface="Raleway"/>
              </a:rPr>
              <a:t>Organizing LAWG and ULG meetings. </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Briefing hierarchie about the project.</a:t>
            </a:r>
            <a:br>
              <a:rPr lang="en" sz="700">
                <a:latin typeface="Raleway"/>
                <a:ea typeface="Raleway"/>
                <a:cs typeface="Raleway"/>
                <a:sym typeface="Raleway"/>
              </a:rPr>
            </a:br>
            <a:r>
              <a:rPr lang="en" sz="700">
                <a:latin typeface="Raleway"/>
                <a:ea typeface="Raleway"/>
                <a:cs typeface="Raleway"/>
                <a:sym typeface="Raleway"/>
              </a:rPr>
              <a:t>Finalizing the legal brief.</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Writing the open call for the pilot project.</a:t>
            </a:r>
            <a:endParaRPr sz="700">
              <a:latin typeface="Raleway"/>
              <a:ea typeface="Raleway"/>
              <a:cs typeface="Raleway"/>
              <a:sym typeface="Raleway"/>
            </a:endParaRPr>
          </a:p>
          <a:p>
            <a:pPr indent="0" lvl="0" marL="0" rtl="0" algn="ctr">
              <a:spcBef>
                <a:spcPts val="0"/>
              </a:spcBef>
              <a:spcAft>
                <a:spcPts val="0"/>
              </a:spcAft>
              <a:buNone/>
            </a:pPr>
            <a:r>
              <a:rPr lang="en" sz="700">
                <a:latin typeface="Raleway"/>
                <a:ea typeface="Raleway"/>
                <a:cs typeface="Raleway"/>
                <a:sym typeface="Raleway"/>
              </a:rPr>
              <a:t>Participation in the ™ in Gdansk and Iasi.</a:t>
            </a:r>
            <a:endParaRPr sz="700">
              <a:latin typeface="Raleway"/>
              <a:ea typeface="Raleway"/>
              <a:cs typeface="Raleway"/>
              <a:sym typeface="Raleway"/>
            </a:endParaRPr>
          </a:p>
        </p:txBody>
      </p:sp>
      <p:sp>
        <p:nvSpPr>
          <p:cNvPr id="345" name="Google Shape;345;p26"/>
          <p:cNvSpPr txBox="1"/>
          <p:nvPr/>
        </p:nvSpPr>
        <p:spPr>
          <a:xfrm>
            <a:off x="4627731" y="18475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000">
              <a:latin typeface="Raleway"/>
              <a:ea typeface="Raleway"/>
              <a:cs typeface="Raleway"/>
              <a:sym typeface="Raleway"/>
            </a:endParaRPr>
          </a:p>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Not involved yet</a:t>
            </a:r>
            <a:endParaRPr sz="1000">
              <a:solidFill>
                <a:schemeClr val="dk1"/>
              </a:solidFill>
              <a:latin typeface="Raleway"/>
              <a:ea typeface="Raleway"/>
              <a:cs typeface="Raleway"/>
              <a:sym typeface="Raleway"/>
            </a:endParaRPr>
          </a:p>
          <a:p>
            <a:pPr indent="0" lvl="0" marL="0" rtl="0" algn="l">
              <a:spcBef>
                <a:spcPts val="0"/>
              </a:spcBef>
              <a:spcAft>
                <a:spcPts val="0"/>
              </a:spcAft>
              <a:buNone/>
            </a:pPr>
            <a:r>
              <a:t/>
            </a:r>
            <a:endParaRPr sz="1000">
              <a:latin typeface="Raleway"/>
              <a:ea typeface="Raleway"/>
              <a:cs typeface="Raleway"/>
              <a:sym typeface="Raleway"/>
            </a:endParaRPr>
          </a:p>
        </p:txBody>
      </p:sp>
      <p:sp>
        <p:nvSpPr>
          <p:cNvPr id="346" name="Google Shape;346;p26"/>
          <p:cNvSpPr txBox="1"/>
          <p:nvPr/>
        </p:nvSpPr>
        <p:spPr>
          <a:xfrm>
            <a:off x="4627731" y="25141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a:t>
            </a:r>
            <a:endParaRPr sz="1000">
              <a:latin typeface="Raleway"/>
              <a:ea typeface="Raleway"/>
              <a:cs typeface="Raleway"/>
              <a:sym typeface="Raleway"/>
            </a:endParaRPr>
          </a:p>
        </p:txBody>
      </p:sp>
      <p:sp>
        <p:nvSpPr>
          <p:cNvPr id="347" name="Google Shape;347;p26"/>
          <p:cNvSpPr txBox="1"/>
          <p:nvPr/>
        </p:nvSpPr>
        <p:spPr>
          <a:xfrm>
            <a:off x="4627731" y="3180682"/>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Give hugely valuable feedback in ULG.</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48" name="Google Shape;348;p26"/>
          <p:cNvSpPr txBox="1"/>
          <p:nvPr/>
        </p:nvSpPr>
        <p:spPr>
          <a:xfrm>
            <a:off x="4627731" y="384723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Give hugely valuable feedback in ULG. Ready to roll up their sleeves and go on the field!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49" name="Google Shape;349;p26"/>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4 - 8 Months</a:t>
            </a:r>
            <a:endParaRPr b="1" sz="1100">
              <a:latin typeface="Raleway"/>
              <a:ea typeface="Raleway"/>
              <a:cs typeface="Raleway"/>
              <a:sym typeface="Raleway"/>
            </a:endParaRPr>
          </a:p>
        </p:txBody>
      </p:sp>
      <p:sp>
        <p:nvSpPr>
          <p:cNvPr id="350" name="Google Shape;350;p26"/>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9 - 12</a:t>
            </a:r>
            <a:r>
              <a:rPr b="1" lang="en" sz="1100">
                <a:latin typeface="Raleway"/>
                <a:ea typeface="Raleway"/>
                <a:cs typeface="Raleway"/>
                <a:sym typeface="Raleway"/>
              </a:rPr>
              <a:t> Months</a:t>
            </a:r>
            <a:endParaRPr b="1" sz="1100">
              <a:latin typeface="Raleway"/>
              <a:ea typeface="Raleway"/>
              <a:cs typeface="Raleway"/>
              <a:sym typeface="Raleway"/>
            </a:endParaRPr>
          </a:p>
        </p:txBody>
      </p:sp>
      <p:cxnSp>
        <p:nvCxnSpPr>
          <p:cNvPr id="351" name="Google Shape;351;p26"/>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52" name="Google Shape;352;p26"/>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53" name="Google Shape;353;p26"/>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54" name="Google Shape;354;p26"/>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55" name="Google Shape;355;p26"/>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56" name="Google Shape;356;p26"/>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57" name="Google Shape;357;p26"/>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58" name="Google Shape;358;p26"/>
          <p:cNvSpPr txBox="1"/>
          <p:nvPr/>
        </p:nvSpPr>
        <p:spPr>
          <a:xfrm>
            <a:off x="4403475" y="-23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359" name="Google Shape;359;p26"/>
          <p:cNvSpPr/>
          <p:nvPr/>
        </p:nvSpPr>
        <p:spPr>
          <a:xfrm>
            <a:off x="564288" y="848275"/>
            <a:ext cx="1008300" cy="999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Project leader leaves</a:t>
            </a:r>
            <a:endParaRPr sz="1100"/>
          </a:p>
        </p:txBody>
      </p:sp>
      <p:sp>
        <p:nvSpPr>
          <p:cNvPr id="360" name="Google Shape;360;p26"/>
          <p:cNvSpPr/>
          <p:nvPr/>
        </p:nvSpPr>
        <p:spPr>
          <a:xfrm>
            <a:off x="1745950" y="152625"/>
            <a:ext cx="1008300" cy="999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Had to rebuild political contacts</a:t>
            </a:r>
            <a:endParaRPr sz="1100"/>
          </a:p>
        </p:txBody>
      </p:sp>
      <p:sp>
        <p:nvSpPr>
          <p:cNvPr id="361" name="Google Shape;361;p26"/>
          <p:cNvSpPr/>
          <p:nvPr/>
        </p:nvSpPr>
        <p:spPr>
          <a:xfrm>
            <a:off x="3149675" y="0"/>
            <a:ext cx="1008300" cy="999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Transnational meeting in Ghent</a:t>
            </a:r>
            <a:endParaRPr sz="600"/>
          </a:p>
        </p:txBody>
      </p:sp>
      <p:sp>
        <p:nvSpPr>
          <p:cNvPr id="362" name="Google Shape;362;p26"/>
          <p:cNvSpPr/>
          <p:nvPr/>
        </p:nvSpPr>
        <p:spPr>
          <a:xfrm>
            <a:off x="3810875" y="1257063"/>
            <a:ext cx="1008300" cy="999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Deputy Mayor joined part of the meeting</a:t>
            </a:r>
            <a:endParaRPr sz="800"/>
          </a:p>
        </p:txBody>
      </p:sp>
      <p:sp>
        <p:nvSpPr>
          <p:cNvPr id="363" name="Google Shape;363;p26"/>
          <p:cNvSpPr/>
          <p:nvPr/>
        </p:nvSpPr>
        <p:spPr>
          <a:xfrm>
            <a:off x="4067850" y="3077163"/>
            <a:ext cx="1008300" cy="9993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t>Having the asset from the start, the stakeholder feel ownership , are collaborating</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7"/>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Learning Period and Training to Sharing (13-24 Months)</a:t>
            </a:r>
            <a:endParaRPr b="1" sz="1800">
              <a:latin typeface="Raleway"/>
              <a:ea typeface="Raleway"/>
              <a:cs typeface="Raleway"/>
              <a:sym typeface="Raleway"/>
            </a:endParaRPr>
          </a:p>
        </p:txBody>
      </p:sp>
      <p:sp>
        <p:nvSpPr>
          <p:cNvPr id="369" name="Google Shape;369;p27"/>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370" name="Google Shape;370;p27"/>
          <p:cNvSpPr txBox="1"/>
          <p:nvPr/>
        </p:nvSpPr>
        <p:spPr>
          <a:xfrm>
            <a:off x="528227"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371" name="Google Shape;371;p27"/>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(13-24 Months)</a:t>
            </a:r>
            <a:endParaRPr>
              <a:solidFill>
                <a:srgbClr val="FFFFFF"/>
              </a:solidFill>
              <a:latin typeface="Raleway Thin"/>
              <a:ea typeface="Raleway Thin"/>
              <a:cs typeface="Raleway Thin"/>
              <a:sym typeface="Raleway Thin"/>
            </a:endParaRPr>
          </a:p>
        </p:txBody>
      </p:sp>
      <p:sp>
        <p:nvSpPr>
          <p:cNvPr id="372" name="Google Shape;372;p27"/>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Organizing LAWG and ULG meetings.</a:t>
            </a:r>
            <a:endParaRPr sz="1000">
              <a:latin typeface="Raleway"/>
              <a:ea typeface="Raleway"/>
              <a:cs typeface="Raleway"/>
              <a:sym typeface="Raleway"/>
            </a:endParaRPr>
          </a:p>
          <a:p>
            <a:pPr indent="0" lvl="0" marL="0" rtl="0" algn="ctr">
              <a:spcBef>
                <a:spcPts val="0"/>
              </a:spcBef>
              <a:spcAft>
                <a:spcPts val="0"/>
              </a:spcAft>
              <a:buNone/>
            </a:pPr>
            <a:r>
              <a:rPr lang="en" sz="1000">
                <a:latin typeface="Raleway"/>
                <a:ea typeface="Raleway"/>
                <a:cs typeface="Raleway"/>
                <a:sym typeface="Raleway"/>
              </a:rPr>
              <a:t>Finalizing the open call for the pilot project.</a:t>
            </a:r>
            <a:endParaRPr sz="1000">
              <a:latin typeface="Raleway"/>
              <a:ea typeface="Raleway"/>
              <a:cs typeface="Raleway"/>
              <a:sym typeface="Raleway"/>
            </a:endParaRPr>
          </a:p>
        </p:txBody>
      </p:sp>
      <p:sp>
        <p:nvSpPr>
          <p:cNvPr id="373" name="Google Shape;373;p27"/>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p:txBody>
      </p:sp>
      <p:sp>
        <p:nvSpPr>
          <p:cNvPr id="374" name="Google Shape;374;p27"/>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a:t>
            </a:r>
            <a:endParaRPr sz="1000">
              <a:latin typeface="Raleway"/>
              <a:ea typeface="Raleway"/>
              <a:cs typeface="Raleway"/>
              <a:sym typeface="Raleway"/>
            </a:endParaRPr>
          </a:p>
        </p:txBody>
      </p:sp>
      <p:sp>
        <p:nvSpPr>
          <p:cNvPr id="375" name="Google Shape;375;p27"/>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Give hugely valuable feedback in ULG.</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76" name="Google Shape;376;p27"/>
          <p:cNvSpPr txBox="1"/>
          <p:nvPr/>
        </p:nvSpPr>
        <p:spPr>
          <a:xfrm>
            <a:off x="1677381"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a:t>
            </a:r>
            <a:r>
              <a:rPr lang="en" sz="1000">
                <a:solidFill>
                  <a:schemeClr val="dk1"/>
                </a:solidFill>
                <a:latin typeface="Raleway"/>
                <a:ea typeface="Raleway"/>
                <a:cs typeface="Raleway"/>
                <a:sym typeface="Raleway"/>
              </a:rPr>
              <a:t>Give hugely valuable feedback in ULG. Ready to roll up their sleeves and go on the field! </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77" name="Google Shape;377;p27"/>
          <p:cNvSpPr txBox="1"/>
          <p:nvPr/>
        </p:nvSpPr>
        <p:spPr>
          <a:xfrm>
            <a:off x="528377"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378" name="Google Shape;378;p27"/>
          <p:cNvSpPr txBox="1"/>
          <p:nvPr/>
        </p:nvSpPr>
        <p:spPr>
          <a:xfrm>
            <a:off x="515175" y="25141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379" name="Google Shape;379;p27"/>
          <p:cNvSpPr txBox="1"/>
          <p:nvPr/>
        </p:nvSpPr>
        <p:spPr>
          <a:xfrm>
            <a:off x="515175" y="318068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380" name="Google Shape;380;p27"/>
          <p:cNvSpPr txBox="1"/>
          <p:nvPr/>
        </p:nvSpPr>
        <p:spPr>
          <a:xfrm>
            <a:off x="515175" y="3847225"/>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381" name="Google Shape;381;p27"/>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382" name="Google Shape;382;p27"/>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83" name="Google Shape;383;p27"/>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84" name="Google Shape;384;p27"/>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85" name="Google Shape;385;p27"/>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86" name="Google Shape;386;p27"/>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387" name="Google Shape;387;p27"/>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388" name="Google Shape;388;p27"/>
          <p:cNvSpPr txBox="1"/>
          <p:nvPr/>
        </p:nvSpPr>
        <p:spPr>
          <a:xfrm>
            <a:off x="48606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a:t>
            </a:r>
            <a:r>
              <a:rPr b="1" lang="en" sz="1100">
                <a:solidFill>
                  <a:schemeClr val="dk1"/>
                </a:solidFill>
                <a:highlight>
                  <a:srgbClr val="FFFFFF"/>
                </a:highlight>
                <a:latin typeface="Raleway"/>
                <a:ea typeface="Raleway"/>
                <a:cs typeface="Raleway"/>
                <a:sym typeface="Raleway"/>
              </a:rPr>
              <a:t>below</a:t>
            </a:r>
            <a:r>
              <a:rPr b="1" lang="en" sz="1100">
                <a:solidFill>
                  <a:schemeClr val="dk1"/>
                </a:solidFill>
                <a:highlight>
                  <a:srgbClr val="FFFFFF"/>
                </a:highlight>
                <a:latin typeface="Raleway"/>
                <a:ea typeface="Raleway"/>
                <a:cs typeface="Raleway"/>
                <a:sym typeface="Raleway"/>
              </a:rPr>
              <a:t>, briefly describe the actions done by each stakeholder during this phase, using just a few words.</a:t>
            </a:r>
            <a:endParaRPr b="1" sz="1100">
              <a:latin typeface="Raleway"/>
              <a:ea typeface="Raleway"/>
              <a:cs typeface="Raleway"/>
              <a:sym typeface="Raleway"/>
            </a:endParaRPr>
          </a:p>
        </p:txBody>
      </p:sp>
      <p:sp>
        <p:nvSpPr>
          <p:cNvPr id="389" name="Google Shape;389;p27"/>
          <p:cNvSpPr txBox="1"/>
          <p:nvPr/>
        </p:nvSpPr>
        <p:spPr>
          <a:xfrm>
            <a:off x="4678281" y="117666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Organizing LAWG meetings.</a:t>
            </a:r>
            <a:endParaRPr sz="1000">
              <a:latin typeface="Raleway"/>
              <a:ea typeface="Raleway"/>
              <a:cs typeface="Raleway"/>
              <a:sym typeface="Raleway"/>
            </a:endParaRPr>
          </a:p>
          <a:p>
            <a:pPr indent="0" lvl="0" marL="0" rtl="0" algn="ctr">
              <a:spcBef>
                <a:spcPts val="0"/>
              </a:spcBef>
              <a:spcAft>
                <a:spcPts val="0"/>
              </a:spcAft>
              <a:buNone/>
            </a:pPr>
            <a:r>
              <a:rPr lang="en" sz="1000">
                <a:latin typeface="Raleway"/>
                <a:ea typeface="Raleway"/>
                <a:cs typeface="Raleway"/>
                <a:sym typeface="Raleway"/>
              </a:rPr>
              <a:t>Participation in Urbact webinars.</a:t>
            </a:r>
            <a:endParaRPr sz="1000">
              <a:latin typeface="Raleway"/>
              <a:ea typeface="Raleway"/>
              <a:cs typeface="Raleway"/>
              <a:sym typeface="Raleway"/>
            </a:endParaRPr>
          </a:p>
          <a:p>
            <a:pPr indent="0" lvl="0" marL="0" rtl="0" algn="ctr">
              <a:spcBef>
                <a:spcPts val="0"/>
              </a:spcBef>
              <a:spcAft>
                <a:spcPts val="0"/>
              </a:spcAft>
              <a:buNone/>
            </a:pPr>
            <a:r>
              <a:rPr lang="en" sz="1000">
                <a:latin typeface="Raleway"/>
                <a:ea typeface="Raleway"/>
                <a:cs typeface="Raleway"/>
                <a:sym typeface="Raleway"/>
              </a:rPr>
              <a:t>Formulating local end goals for the project.</a:t>
            </a:r>
            <a:endParaRPr sz="1000">
              <a:latin typeface="Raleway"/>
              <a:ea typeface="Raleway"/>
              <a:cs typeface="Raleway"/>
              <a:sym typeface="Raleway"/>
            </a:endParaRPr>
          </a:p>
        </p:txBody>
      </p:sp>
      <p:sp>
        <p:nvSpPr>
          <p:cNvPr id="390" name="Google Shape;390;p27"/>
          <p:cNvSpPr txBox="1"/>
          <p:nvPr/>
        </p:nvSpPr>
        <p:spPr>
          <a:xfrm>
            <a:off x="4678281" y="184321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p:txBody>
      </p:sp>
      <p:sp>
        <p:nvSpPr>
          <p:cNvPr id="391" name="Google Shape;391;p27"/>
          <p:cNvSpPr txBox="1"/>
          <p:nvPr/>
        </p:nvSpPr>
        <p:spPr>
          <a:xfrm>
            <a:off x="4678281" y="250977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a:t>
            </a:r>
            <a:endParaRPr sz="1000">
              <a:latin typeface="Raleway"/>
              <a:ea typeface="Raleway"/>
              <a:cs typeface="Raleway"/>
              <a:sym typeface="Raleway"/>
            </a:endParaRPr>
          </a:p>
        </p:txBody>
      </p:sp>
      <p:sp>
        <p:nvSpPr>
          <p:cNvPr id="392" name="Google Shape;392;p27"/>
          <p:cNvSpPr txBox="1"/>
          <p:nvPr/>
        </p:nvSpPr>
        <p:spPr>
          <a:xfrm>
            <a:off x="4678281" y="3176332"/>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Less contact due to Corona and holidays.</a:t>
            </a:r>
            <a:endParaRPr sz="1000">
              <a:latin typeface="Raleway"/>
              <a:ea typeface="Raleway"/>
              <a:cs typeface="Raleway"/>
              <a:sym typeface="Raleway"/>
            </a:endParaRPr>
          </a:p>
        </p:txBody>
      </p:sp>
      <p:sp>
        <p:nvSpPr>
          <p:cNvPr id="393" name="Google Shape;393;p27"/>
          <p:cNvSpPr txBox="1"/>
          <p:nvPr/>
        </p:nvSpPr>
        <p:spPr>
          <a:xfrm>
            <a:off x="4678281" y="384288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Less contact due to Corona and holidays.</a:t>
            </a:r>
            <a:endParaRPr sz="1000">
              <a:solidFill>
                <a:schemeClr val="dk1"/>
              </a:solidFill>
              <a:latin typeface="Raleway"/>
              <a:ea typeface="Raleway"/>
              <a:cs typeface="Raleway"/>
              <a:sym typeface="Raleway"/>
            </a:endParaRPr>
          </a:p>
          <a:p>
            <a:pPr indent="0" lvl="0" marL="0" rtl="0" algn="ctr">
              <a:spcBef>
                <a:spcPts val="0"/>
              </a:spcBef>
              <a:spcAft>
                <a:spcPts val="0"/>
              </a:spcAft>
              <a:buNone/>
            </a:pPr>
            <a:r>
              <a:t/>
            </a:r>
            <a:endParaRPr sz="1000">
              <a:latin typeface="Raleway"/>
              <a:ea typeface="Raleway"/>
              <a:cs typeface="Raleway"/>
              <a:sym typeface="Raleway"/>
            </a:endParaRPr>
          </a:p>
        </p:txBody>
      </p:sp>
      <p:sp>
        <p:nvSpPr>
          <p:cNvPr id="394" name="Google Shape;394;p27"/>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13 - 16 Months</a:t>
            </a:r>
            <a:endParaRPr b="1" sz="1100">
              <a:latin typeface="Raleway"/>
              <a:ea typeface="Raleway"/>
              <a:cs typeface="Raleway"/>
              <a:sym typeface="Raleway"/>
            </a:endParaRPr>
          </a:p>
        </p:txBody>
      </p:sp>
      <p:sp>
        <p:nvSpPr>
          <p:cNvPr id="395" name="Google Shape;395;p27"/>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17 </a:t>
            </a:r>
            <a:r>
              <a:rPr b="1" lang="en" sz="1100">
                <a:latin typeface="Raleway"/>
                <a:ea typeface="Raleway"/>
                <a:cs typeface="Raleway"/>
                <a:sym typeface="Raleway"/>
              </a:rPr>
              <a:t>- 20 Months</a:t>
            </a:r>
            <a:endParaRPr b="1" sz="11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8"/>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Learning Period and Training to Sharing (13-24 Months)</a:t>
            </a:r>
            <a:endParaRPr b="1" sz="1800">
              <a:latin typeface="Raleway"/>
              <a:ea typeface="Raleway"/>
              <a:cs typeface="Raleway"/>
              <a:sym typeface="Raleway"/>
            </a:endParaRPr>
          </a:p>
        </p:txBody>
      </p:sp>
      <p:sp>
        <p:nvSpPr>
          <p:cNvPr id="401" name="Google Shape;401;p28"/>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402" name="Google Shape;402;p28"/>
          <p:cNvSpPr txBox="1"/>
          <p:nvPr/>
        </p:nvSpPr>
        <p:spPr>
          <a:xfrm>
            <a:off x="528227"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403" name="Google Shape;403;p28"/>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(13-24 Months)</a:t>
            </a:r>
            <a:endParaRPr>
              <a:solidFill>
                <a:srgbClr val="FFFFFF"/>
              </a:solidFill>
              <a:latin typeface="Raleway Thin"/>
              <a:ea typeface="Raleway Thin"/>
              <a:cs typeface="Raleway Thin"/>
              <a:sym typeface="Raleway Thin"/>
            </a:endParaRPr>
          </a:p>
        </p:txBody>
      </p:sp>
      <p:sp>
        <p:nvSpPr>
          <p:cNvPr id="404" name="Google Shape;404;p28"/>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05" name="Google Shape;405;p28"/>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06" name="Google Shape;406;p28"/>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07" name="Google Shape;407;p28"/>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08" name="Google Shape;408;p28"/>
          <p:cNvSpPr txBox="1"/>
          <p:nvPr/>
        </p:nvSpPr>
        <p:spPr>
          <a:xfrm>
            <a:off x="1677381"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09" name="Google Shape;409;p28"/>
          <p:cNvSpPr txBox="1"/>
          <p:nvPr/>
        </p:nvSpPr>
        <p:spPr>
          <a:xfrm>
            <a:off x="528377"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410" name="Google Shape;410;p28"/>
          <p:cNvSpPr txBox="1"/>
          <p:nvPr/>
        </p:nvSpPr>
        <p:spPr>
          <a:xfrm>
            <a:off x="515175" y="25141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411" name="Google Shape;411;p28"/>
          <p:cNvSpPr txBox="1"/>
          <p:nvPr/>
        </p:nvSpPr>
        <p:spPr>
          <a:xfrm>
            <a:off x="515175" y="318068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412" name="Google Shape;412;p28"/>
          <p:cNvSpPr txBox="1"/>
          <p:nvPr/>
        </p:nvSpPr>
        <p:spPr>
          <a:xfrm>
            <a:off x="515175" y="3847225"/>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413" name="Google Shape;413;p28"/>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414" name="Google Shape;414;p28"/>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15" name="Google Shape;415;p28"/>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16" name="Google Shape;416;p28"/>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17" name="Google Shape;417;p28"/>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18" name="Google Shape;418;p28"/>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19" name="Google Shape;419;p28"/>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420" name="Google Shape;420;p28"/>
          <p:cNvSpPr txBox="1"/>
          <p:nvPr/>
        </p:nvSpPr>
        <p:spPr>
          <a:xfrm>
            <a:off x="48606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
        <p:nvSpPr>
          <p:cNvPr id="421" name="Google Shape;421;p28"/>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21</a:t>
            </a:r>
            <a:r>
              <a:rPr b="1" lang="en" sz="1100">
                <a:latin typeface="Raleway"/>
                <a:ea typeface="Raleway"/>
                <a:cs typeface="Raleway"/>
                <a:sym typeface="Raleway"/>
              </a:rPr>
              <a:t> - 24 Months</a:t>
            </a:r>
            <a:endParaRPr b="1" sz="1100">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9"/>
          <p:cNvSpPr txBox="1"/>
          <p:nvPr/>
        </p:nvSpPr>
        <p:spPr>
          <a:xfrm>
            <a:off x="74900" y="-43275"/>
            <a:ext cx="7608600" cy="6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Raleway Thin"/>
                <a:ea typeface="Raleway Thin"/>
                <a:cs typeface="Raleway Thin"/>
                <a:sym typeface="Raleway Thin"/>
              </a:rPr>
              <a:t>Transfer Journey Mapping</a:t>
            </a:r>
            <a:r>
              <a:rPr lang="en" sz="2400">
                <a:latin typeface="Raleway Thin"/>
                <a:ea typeface="Raleway Thin"/>
                <a:cs typeface="Raleway Thin"/>
                <a:sym typeface="Raleway Thin"/>
              </a:rPr>
              <a:t> </a:t>
            </a:r>
            <a:endParaRPr sz="2400">
              <a:latin typeface="Raleway Thin"/>
              <a:ea typeface="Raleway Thin"/>
              <a:cs typeface="Raleway Thin"/>
              <a:sym typeface="Raleway Thin"/>
            </a:endParaRPr>
          </a:p>
          <a:p>
            <a:pPr indent="0" lvl="0" marL="0" rtl="0" algn="l">
              <a:lnSpc>
                <a:spcPct val="115000"/>
              </a:lnSpc>
              <a:spcBef>
                <a:spcPts val="0"/>
              </a:spcBef>
              <a:spcAft>
                <a:spcPts val="0"/>
              </a:spcAft>
              <a:buNone/>
            </a:pPr>
            <a:r>
              <a:rPr b="1" lang="en" sz="1800">
                <a:latin typeface="Raleway"/>
                <a:ea typeface="Raleway"/>
                <a:cs typeface="Raleway"/>
                <a:sym typeface="Raleway"/>
              </a:rPr>
              <a:t>Sharing Period (25-27 Months) &amp; End Point (28-30)</a:t>
            </a:r>
            <a:endParaRPr b="1" sz="1800">
              <a:latin typeface="Raleway"/>
              <a:ea typeface="Raleway"/>
              <a:cs typeface="Raleway"/>
              <a:sym typeface="Raleway"/>
            </a:endParaRPr>
          </a:p>
        </p:txBody>
      </p:sp>
      <p:sp>
        <p:nvSpPr>
          <p:cNvPr id="427" name="Google Shape;427;p29"/>
          <p:cNvSpPr txBox="1"/>
          <p:nvPr/>
        </p:nvSpPr>
        <p:spPr>
          <a:xfrm rot="-5400000">
            <a:off x="-1384750" y="2640584"/>
            <a:ext cx="33039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Stakeholders</a:t>
            </a:r>
            <a:endParaRPr>
              <a:solidFill>
                <a:srgbClr val="FFFFFF"/>
              </a:solidFill>
              <a:latin typeface="Raleway Thin"/>
              <a:ea typeface="Raleway Thin"/>
              <a:cs typeface="Raleway Thin"/>
              <a:sym typeface="Raleway Thin"/>
            </a:endParaRPr>
          </a:p>
        </p:txBody>
      </p:sp>
      <p:sp>
        <p:nvSpPr>
          <p:cNvPr id="428" name="Google Shape;428;p29"/>
          <p:cNvSpPr txBox="1"/>
          <p:nvPr/>
        </p:nvSpPr>
        <p:spPr>
          <a:xfrm>
            <a:off x="528228" y="1181025"/>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Public</a:t>
            </a:r>
            <a:endParaRPr sz="1200">
              <a:solidFill>
                <a:srgbClr val="FFFFFF"/>
              </a:solidFill>
              <a:latin typeface="Raleway Thin"/>
              <a:ea typeface="Raleway Thin"/>
              <a:cs typeface="Raleway Thin"/>
              <a:sym typeface="Raleway Thin"/>
            </a:endParaRPr>
          </a:p>
        </p:txBody>
      </p:sp>
      <p:sp>
        <p:nvSpPr>
          <p:cNvPr id="429" name="Google Shape;429;p29"/>
          <p:cNvSpPr txBox="1"/>
          <p:nvPr/>
        </p:nvSpPr>
        <p:spPr>
          <a:xfrm>
            <a:off x="74900" y="755425"/>
            <a:ext cx="9013500" cy="3846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 (25-28; 28-30 Months)</a:t>
            </a:r>
            <a:endParaRPr>
              <a:solidFill>
                <a:srgbClr val="FFFFFF"/>
              </a:solidFill>
              <a:latin typeface="Raleway Thin"/>
              <a:ea typeface="Raleway Thin"/>
              <a:cs typeface="Raleway Thin"/>
              <a:sym typeface="Raleway Thin"/>
            </a:endParaRPr>
          </a:p>
        </p:txBody>
      </p:sp>
      <p:sp>
        <p:nvSpPr>
          <p:cNvPr id="430" name="Google Shape;430;p29"/>
          <p:cNvSpPr txBox="1"/>
          <p:nvPr/>
        </p:nvSpPr>
        <p:spPr>
          <a:xfrm>
            <a:off x="1677381" y="118100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31" name="Google Shape;431;p29"/>
          <p:cNvSpPr txBox="1"/>
          <p:nvPr/>
        </p:nvSpPr>
        <p:spPr>
          <a:xfrm>
            <a:off x="1677381" y="1847556"/>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32" name="Google Shape;432;p29"/>
          <p:cNvSpPr txBox="1"/>
          <p:nvPr/>
        </p:nvSpPr>
        <p:spPr>
          <a:xfrm>
            <a:off x="1677381" y="2514113"/>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33" name="Google Shape;433;p29"/>
          <p:cNvSpPr txBox="1"/>
          <p:nvPr/>
        </p:nvSpPr>
        <p:spPr>
          <a:xfrm>
            <a:off x="1677381" y="3180669"/>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34" name="Google Shape;434;p29"/>
          <p:cNvSpPr txBox="1"/>
          <p:nvPr/>
        </p:nvSpPr>
        <p:spPr>
          <a:xfrm>
            <a:off x="1677381" y="38472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35" name="Google Shape;435;p29"/>
          <p:cNvSpPr txBox="1"/>
          <p:nvPr/>
        </p:nvSpPr>
        <p:spPr>
          <a:xfrm>
            <a:off x="528378" y="1847564"/>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Private</a:t>
            </a:r>
            <a:endParaRPr sz="1200">
              <a:solidFill>
                <a:srgbClr val="FFFFFF"/>
              </a:solidFill>
              <a:latin typeface="Raleway Thin"/>
              <a:ea typeface="Raleway Thin"/>
              <a:cs typeface="Raleway Thin"/>
              <a:sym typeface="Raleway Thin"/>
            </a:endParaRPr>
          </a:p>
        </p:txBody>
      </p:sp>
      <p:sp>
        <p:nvSpPr>
          <p:cNvPr id="436" name="Google Shape;436;p29"/>
          <p:cNvSpPr txBox="1"/>
          <p:nvPr/>
        </p:nvSpPr>
        <p:spPr>
          <a:xfrm>
            <a:off x="515175" y="2514126"/>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Knowledge institutions</a:t>
            </a:r>
            <a:endParaRPr sz="1200">
              <a:solidFill>
                <a:srgbClr val="FFFFFF"/>
              </a:solidFill>
              <a:latin typeface="Raleway Thin"/>
              <a:ea typeface="Raleway Thin"/>
              <a:cs typeface="Raleway Thin"/>
              <a:sym typeface="Raleway Thin"/>
            </a:endParaRPr>
          </a:p>
        </p:txBody>
      </p:sp>
      <p:sp>
        <p:nvSpPr>
          <p:cNvPr id="437" name="Google Shape;437;p29"/>
          <p:cNvSpPr txBox="1"/>
          <p:nvPr/>
        </p:nvSpPr>
        <p:spPr>
          <a:xfrm>
            <a:off x="515175" y="3180687"/>
            <a:ext cx="1149000" cy="6288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Social organizations</a:t>
            </a:r>
            <a:endParaRPr sz="1200">
              <a:solidFill>
                <a:srgbClr val="FFFFFF"/>
              </a:solidFill>
              <a:latin typeface="Raleway Thin"/>
              <a:ea typeface="Raleway Thin"/>
              <a:cs typeface="Raleway Thin"/>
              <a:sym typeface="Raleway Thin"/>
            </a:endParaRPr>
          </a:p>
        </p:txBody>
      </p:sp>
      <p:sp>
        <p:nvSpPr>
          <p:cNvPr id="438" name="Google Shape;438;p29"/>
          <p:cNvSpPr txBox="1"/>
          <p:nvPr/>
        </p:nvSpPr>
        <p:spPr>
          <a:xfrm>
            <a:off x="515175" y="3847227"/>
            <a:ext cx="1149000" cy="6375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commoners/civic/</a:t>
            </a:r>
            <a:endParaRPr sz="1200">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innovators</a:t>
            </a:r>
            <a:endParaRPr sz="1200">
              <a:solidFill>
                <a:srgbClr val="FFFFFF"/>
              </a:solidFill>
              <a:latin typeface="Raleway Thin"/>
              <a:ea typeface="Raleway Thin"/>
              <a:cs typeface="Raleway Thin"/>
              <a:sym typeface="Raleway Thin"/>
            </a:endParaRPr>
          </a:p>
        </p:txBody>
      </p:sp>
      <p:cxnSp>
        <p:nvCxnSpPr>
          <p:cNvPr id="439" name="Google Shape;439;p29"/>
          <p:cNvCxnSpPr/>
          <p:nvPr/>
        </p:nvCxnSpPr>
        <p:spPr>
          <a:xfrm>
            <a:off x="7679175" y="1220675"/>
            <a:ext cx="0" cy="3251400"/>
          </a:xfrm>
          <a:prstGeom prst="straightConnector1">
            <a:avLst/>
          </a:prstGeom>
          <a:noFill/>
          <a:ln cap="flat" cmpd="sng" w="9525">
            <a:solidFill>
              <a:schemeClr val="dk2"/>
            </a:solidFill>
            <a:prstDash val="dash"/>
            <a:round/>
            <a:headEnd len="med" w="med" type="none"/>
            <a:tailEnd len="med" w="med" type="none"/>
          </a:ln>
        </p:spPr>
      </p:cxnSp>
      <p:sp>
        <p:nvSpPr>
          <p:cNvPr id="440" name="Google Shape;440;p29"/>
          <p:cNvSpPr txBox="1"/>
          <p:nvPr/>
        </p:nvSpPr>
        <p:spPr>
          <a:xfrm>
            <a:off x="7790150" y="1181025"/>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1" name="Google Shape;441;p29"/>
          <p:cNvSpPr txBox="1"/>
          <p:nvPr/>
        </p:nvSpPr>
        <p:spPr>
          <a:xfrm>
            <a:off x="7790150" y="1847581"/>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2" name="Google Shape;442;p29"/>
          <p:cNvSpPr txBox="1"/>
          <p:nvPr/>
        </p:nvSpPr>
        <p:spPr>
          <a:xfrm>
            <a:off x="7790150" y="2514138"/>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3" name="Google Shape;443;p29"/>
          <p:cNvSpPr txBox="1"/>
          <p:nvPr/>
        </p:nvSpPr>
        <p:spPr>
          <a:xfrm>
            <a:off x="7790150" y="3180694"/>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4" name="Google Shape;444;p29"/>
          <p:cNvSpPr txBox="1"/>
          <p:nvPr/>
        </p:nvSpPr>
        <p:spPr>
          <a:xfrm>
            <a:off x="7790150" y="3847250"/>
            <a:ext cx="1298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5" name="Google Shape;445;p29"/>
          <p:cNvSpPr txBox="1"/>
          <p:nvPr/>
        </p:nvSpPr>
        <p:spPr>
          <a:xfrm>
            <a:off x="7677200" y="4513800"/>
            <a:ext cx="15243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(Use if you have extra phases)</a:t>
            </a:r>
            <a:endParaRPr b="1" sz="1100">
              <a:latin typeface="Raleway"/>
              <a:ea typeface="Raleway"/>
              <a:cs typeface="Raleway"/>
              <a:sym typeface="Raleway"/>
            </a:endParaRPr>
          </a:p>
        </p:txBody>
      </p:sp>
      <p:sp>
        <p:nvSpPr>
          <p:cNvPr id="446" name="Google Shape;446;p29"/>
          <p:cNvSpPr txBox="1"/>
          <p:nvPr/>
        </p:nvSpPr>
        <p:spPr>
          <a:xfrm>
            <a:off x="225997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25</a:t>
            </a:r>
            <a:r>
              <a:rPr b="1" lang="en" sz="1100">
                <a:latin typeface="Raleway"/>
                <a:ea typeface="Raleway"/>
                <a:cs typeface="Raleway"/>
                <a:sym typeface="Raleway"/>
              </a:rPr>
              <a:t> - 27 Months</a:t>
            </a:r>
            <a:endParaRPr b="1" sz="1100">
              <a:latin typeface="Raleway"/>
              <a:ea typeface="Raleway"/>
              <a:cs typeface="Raleway"/>
              <a:sym typeface="Raleway"/>
            </a:endParaRPr>
          </a:p>
        </p:txBody>
      </p:sp>
      <p:sp>
        <p:nvSpPr>
          <p:cNvPr id="447" name="Google Shape;447;p29"/>
          <p:cNvSpPr txBox="1"/>
          <p:nvPr/>
        </p:nvSpPr>
        <p:spPr>
          <a:xfrm>
            <a:off x="5210325" y="4551138"/>
            <a:ext cx="1750200" cy="3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100">
                <a:latin typeface="Raleway"/>
                <a:ea typeface="Raleway"/>
                <a:cs typeface="Raleway"/>
                <a:sym typeface="Raleway"/>
              </a:rPr>
              <a:t>28-30</a:t>
            </a:r>
            <a:r>
              <a:rPr b="1" lang="en" sz="1100">
                <a:latin typeface="Raleway"/>
                <a:ea typeface="Raleway"/>
                <a:cs typeface="Raleway"/>
                <a:sym typeface="Raleway"/>
              </a:rPr>
              <a:t> Months</a:t>
            </a:r>
            <a:endParaRPr b="1" sz="1100">
              <a:latin typeface="Raleway"/>
              <a:ea typeface="Raleway"/>
              <a:cs typeface="Raleway"/>
              <a:sym typeface="Raleway"/>
            </a:endParaRPr>
          </a:p>
        </p:txBody>
      </p:sp>
      <p:sp>
        <p:nvSpPr>
          <p:cNvPr id="448" name="Google Shape;448;p29"/>
          <p:cNvSpPr txBox="1"/>
          <p:nvPr/>
        </p:nvSpPr>
        <p:spPr>
          <a:xfrm>
            <a:off x="4678268" y="1193725"/>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49" name="Google Shape;449;p29"/>
          <p:cNvSpPr txBox="1"/>
          <p:nvPr/>
        </p:nvSpPr>
        <p:spPr>
          <a:xfrm>
            <a:off x="4678268" y="1860281"/>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50" name="Google Shape;450;p29"/>
          <p:cNvSpPr txBox="1"/>
          <p:nvPr/>
        </p:nvSpPr>
        <p:spPr>
          <a:xfrm>
            <a:off x="4678268" y="2526838"/>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51" name="Google Shape;451;p29"/>
          <p:cNvSpPr txBox="1"/>
          <p:nvPr/>
        </p:nvSpPr>
        <p:spPr>
          <a:xfrm>
            <a:off x="4678268" y="3193394"/>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52" name="Google Shape;452;p29"/>
          <p:cNvSpPr txBox="1"/>
          <p:nvPr/>
        </p:nvSpPr>
        <p:spPr>
          <a:xfrm>
            <a:off x="4678268" y="3859950"/>
            <a:ext cx="2915400" cy="6375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latin typeface="Raleway"/>
                <a:ea typeface="Raleway"/>
                <a:cs typeface="Raleway"/>
                <a:sym typeface="Raleway"/>
              </a:rPr>
              <a:t>What actions were made by this stakeholder? </a:t>
            </a:r>
            <a:endParaRPr sz="1000">
              <a:latin typeface="Raleway"/>
              <a:ea typeface="Raleway"/>
              <a:cs typeface="Raleway"/>
              <a:sym typeface="Raleway"/>
            </a:endParaRPr>
          </a:p>
        </p:txBody>
      </p:sp>
      <p:sp>
        <p:nvSpPr>
          <p:cNvPr id="453" name="Google Shape;453;p29"/>
          <p:cNvSpPr txBox="1"/>
          <p:nvPr/>
        </p:nvSpPr>
        <p:spPr>
          <a:xfrm>
            <a:off x="4936875" y="-78575"/>
            <a:ext cx="42573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boxes below, briefly describe the actions done by each stakeholder during this phase, using just a few words.</a:t>
            </a:r>
            <a:endParaRPr b="1" sz="11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0"/>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Indicators </a:t>
            </a:r>
            <a:endParaRPr sz="2400">
              <a:latin typeface="Raleway Thin"/>
              <a:ea typeface="Raleway Thin"/>
              <a:cs typeface="Raleway Thin"/>
              <a:sym typeface="Raleway Thin"/>
            </a:endParaRPr>
          </a:p>
        </p:txBody>
      </p:sp>
      <p:sp>
        <p:nvSpPr>
          <p:cNvPr id="459" name="Google Shape;459;p30"/>
          <p:cNvSpPr txBox="1"/>
          <p:nvPr/>
        </p:nvSpPr>
        <p:spPr>
          <a:xfrm>
            <a:off x="439550" y="801225"/>
            <a:ext cx="2461800" cy="527700"/>
          </a:xfrm>
          <a:prstGeom prst="rect">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Co-Gov</a:t>
            </a:r>
            <a:endParaRPr b="1" sz="1800"/>
          </a:p>
        </p:txBody>
      </p:sp>
      <p:sp>
        <p:nvSpPr>
          <p:cNvPr id="460" name="Google Shape;460;p30"/>
          <p:cNvSpPr txBox="1"/>
          <p:nvPr/>
        </p:nvSpPr>
        <p:spPr>
          <a:xfrm>
            <a:off x="439550" y="1602900"/>
            <a:ext cx="2461800" cy="527700"/>
          </a:xfrm>
          <a:prstGeom prst="rect">
            <a:avLst/>
          </a:prstGeom>
          <a:solidFill>
            <a:srgbClr val="E288C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Enabling State</a:t>
            </a:r>
            <a:endParaRPr b="1" sz="1800"/>
          </a:p>
        </p:txBody>
      </p:sp>
      <p:sp>
        <p:nvSpPr>
          <p:cNvPr id="461" name="Google Shape;461;p30"/>
          <p:cNvSpPr txBox="1"/>
          <p:nvPr/>
        </p:nvSpPr>
        <p:spPr>
          <a:xfrm>
            <a:off x="439025" y="2404575"/>
            <a:ext cx="2461800" cy="527700"/>
          </a:xfrm>
          <a:prstGeom prst="rect">
            <a:avLst/>
          </a:prstGeom>
          <a:solidFill>
            <a:srgbClr val="6AA84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Soc&amp;Econ Pooling</a:t>
            </a:r>
            <a:endParaRPr b="1" sz="1800"/>
          </a:p>
        </p:txBody>
      </p:sp>
      <p:sp>
        <p:nvSpPr>
          <p:cNvPr id="462" name="Google Shape;462;p30"/>
          <p:cNvSpPr txBox="1"/>
          <p:nvPr/>
        </p:nvSpPr>
        <p:spPr>
          <a:xfrm>
            <a:off x="439025" y="3206250"/>
            <a:ext cx="2461800" cy="527700"/>
          </a:xfrm>
          <a:prstGeom prst="rect">
            <a:avLst/>
          </a:prstGeom>
          <a:solidFill>
            <a:srgbClr val="3D85C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Experimentalism</a:t>
            </a:r>
            <a:endParaRPr b="1" sz="1800"/>
          </a:p>
        </p:txBody>
      </p:sp>
      <p:sp>
        <p:nvSpPr>
          <p:cNvPr id="463" name="Google Shape;463;p30"/>
          <p:cNvSpPr txBox="1"/>
          <p:nvPr/>
        </p:nvSpPr>
        <p:spPr>
          <a:xfrm>
            <a:off x="439550" y="4007925"/>
            <a:ext cx="2461800" cy="5277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Tech Justice</a:t>
            </a:r>
            <a:endParaRPr b="1" sz="1800"/>
          </a:p>
        </p:txBody>
      </p:sp>
      <p:sp>
        <p:nvSpPr>
          <p:cNvPr id="464" name="Google Shape;464;p30"/>
          <p:cNvSpPr txBox="1"/>
          <p:nvPr/>
        </p:nvSpPr>
        <p:spPr>
          <a:xfrm>
            <a:off x="2982625" y="806925"/>
            <a:ext cx="50319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Clr>
                <a:schemeClr val="dk1"/>
              </a:buClr>
              <a:buSzPts val="1100"/>
              <a:buFont typeface="Arial"/>
              <a:buNone/>
            </a:pPr>
            <a:r>
              <a:rPr b="1" lang="en" sz="1200">
                <a:latin typeface="Raleway"/>
                <a:ea typeface="Raleway"/>
                <a:cs typeface="Raleway"/>
                <a:sym typeface="Raleway"/>
              </a:rPr>
              <a:t>Co-Governance</a:t>
            </a:r>
            <a:r>
              <a:rPr lang="en" sz="1200">
                <a:latin typeface="Raleway"/>
                <a:ea typeface="Raleway"/>
                <a:cs typeface="Raleway"/>
                <a:sym typeface="Raleway"/>
              </a:rPr>
              <a:t> refers to the presence or absence of a self-, shared, collaborative or polycentric organization for the governance of the commons in cities= HIGH</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p:txBody>
      </p:sp>
      <p:sp>
        <p:nvSpPr>
          <p:cNvPr id="465" name="Google Shape;465;p30"/>
          <p:cNvSpPr txBox="1"/>
          <p:nvPr/>
        </p:nvSpPr>
        <p:spPr>
          <a:xfrm>
            <a:off x="2982625" y="1568925"/>
            <a:ext cx="50319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Enabling State </a:t>
            </a:r>
            <a:r>
              <a:rPr lang="en" sz="1200">
                <a:latin typeface="Raleway"/>
                <a:ea typeface="Raleway"/>
                <a:cs typeface="Raleway"/>
                <a:sym typeface="Raleway"/>
              </a:rPr>
              <a:t>expresses the role of the State in the governance of the commons and identifies the characteristics of an enabling state that facilitates collective actions for the commons = HIGH</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p:txBody>
      </p:sp>
      <p:sp>
        <p:nvSpPr>
          <p:cNvPr id="466" name="Google Shape;466;p30"/>
          <p:cNvSpPr txBox="1"/>
          <p:nvPr/>
        </p:nvSpPr>
        <p:spPr>
          <a:xfrm>
            <a:off x="2982625" y="2284875"/>
            <a:ext cx="55182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Social and Economic Pooling </a:t>
            </a:r>
            <a:r>
              <a:rPr lang="en" sz="1200">
                <a:latin typeface="Raleway"/>
                <a:ea typeface="Raleway"/>
                <a:cs typeface="Raleway"/>
                <a:sym typeface="Raleway"/>
              </a:rPr>
              <a:t>is the distinction between an urban governance scheme based on co-governance, and an urban governance scheme based on urban pools, This variable is maximized when civic actors adopt a more entrepreneurial approach = MODERATE</a:t>
            </a:r>
            <a:endParaRPr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67" name="Google Shape;467;p30"/>
          <p:cNvSpPr txBox="1"/>
          <p:nvPr/>
        </p:nvSpPr>
        <p:spPr>
          <a:xfrm>
            <a:off x="2982625" y="3206250"/>
            <a:ext cx="55182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Experimentalism </a:t>
            </a:r>
            <a:r>
              <a:rPr lang="en" sz="1200">
                <a:latin typeface="Raleway"/>
                <a:ea typeface="Raleway"/>
                <a:cs typeface="Raleway"/>
                <a:sym typeface="Raleway"/>
              </a:rPr>
              <a:t>is the presence of an adaptive, place-based and iterative approach to design legal and policy innovations that enable the urban commons = HIGH</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68" name="Google Shape;468;p30"/>
          <p:cNvSpPr txBox="1"/>
          <p:nvPr/>
        </p:nvSpPr>
        <p:spPr>
          <a:xfrm>
            <a:off x="2982625" y="3972075"/>
            <a:ext cx="4611300" cy="527700"/>
          </a:xfrm>
          <a:prstGeom prst="rect">
            <a:avLst/>
          </a:prstGeom>
          <a:noFill/>
          <a:ln>
            <a:noFill/>
          </a:ln>
        </p:spPr>
        <p:txBody>
          <a:bodyPr anchorCtr="0" anchor="t" bIns="91425" lIns="91425" spcFirstLastPara="1" rIns="91425" wrap="square" tIns="0">
            <a:noAutofit/>
          </a:bodyPr>
          <a:lstStyle/>
          <a:p>
            <a:pPr indent="0" lvl="0" marL="0" rtl="0" algn="l">
              <a:spcBef>
                <a:spcPts val="0"/>
              </a:spcBef>
              <a:spcAft>
                <a:spcPts val="0"/>
              </a:spcAft>
              <a:buNone/>
            </a:pPr>
            <a:r>
              <a:rPr b="1" lang="en" sz="1200">
                <a:latin typeface="Raleway"/>
                <a:ea typeface="Raleway"/>
                <a:cs typeface="Raleway"/>
                <a:sym typeface="Raleway"/>
              </a:rPr>
              <a:t>Tech Justice </a:t>
            </a:r>
            <a:r>
              <a:rPr lang="en" sz="1200">
                <a:latin typeface="Raleway"/>
                <a:ea typeface="Raleway"/>
                <a:cs typeface="Raleway"/>
                <a:sym typeface="Raleway"/>
              </a:rPr>
              <a:t>highlights the potentiality of digital infrastructures and access to technology in particular for vulnerable people and communities as an enabling factor of collaboration, local development and social cohesion. = MODERATE</a:t>
            </a:r>
            <a:endParaRPr b="1" sz="1200">
              <a:latin typeface="Raleway"/>
              <a:ea typeface="Raleway"/>
              <a:cs typeface="Raleway"/>
              <a:sym typeface="Raleway"/>
            </a:endParaRPr>
          </a:p>
          <a:p>
            <a:pPr indent="0" lvl="0" marL="0" rtl="0" algn="l">
              <a:spcBef>
                <a:spcPts val="0"/>
              </a:spcBef>
              <a:spcAft>
                <a:spcPts val="0"/>
              </a:spcAft>
              <a:buNone/>
            </a:pPr>
            <a:r>
              <a:t/>
            </a:r>
            <a:endParaRPr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469" name="Google Shape;469;p30"/>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0" name="Google Shape;470;p30"/>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471" name="Google Shape;471;p30"/>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1"/>
          <p:cNvSpPr txBox="1"/>
          <p:nvPr/>
        </p:nvSpPr>
        <p:spPr>
          <a:xfrm>
            <a:off x="71050" y="187800"/>
            <a:ext cx="9008100" cy="6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a:t>
            </a:r>
            <a:r>
              <a:rPr lang="en" sz="2300">
                <a:latin typeface="Raleway Thin"/>
                <a:ea typeface="Raleway Thin"/>
                <a:cs typeface="Raleway Thin"/>
                <a:sym typeface="Raleway Thin"/>
              </a:rPr>
              <a:t>Measurement</a:t>
            </a:r>
            <a:r>
              <a:rPr lang="en" sz="2400">
                <a:latin typeface="Raleway Thin"/>
                <a:ea typeface="Raleway Thin"/>
                <a:cs typeface="Raleway Thin"/>
                <a:sym typeface="Raleway Thin"/>
              </a:rPr>
              <a:t> </a:t>
            </a:r>
            <a:r>
              <a:rPr b="1" lang="en" sz="2400">
                <a:latin typeface="Raleway"/>
                <a:ea typeface="Raleway"/>
                <a:cs typeface="Raleway"/>
                <a:sym typeface="Raleway"/>
              </a:rPr>
              <a:t>(Done in Meeting) </a:t>
            </a:r>
            <a:endParaRPr b="1" sz="2400">
              <a:latin typeface="Raleway"/>
              <a:ea typeface="Raleway"/>
              <a:cs typeface="Raleway"/>
              <a:sym typeface="Raleway"/>
            </a:endParaRPr>
          </a:p>
        </p:txBody>
      </p:sp>
      <p:sp>
        <p:nvSpPr>
          <p:cNvPr id="477" name="Google Shape;477;p31"/>
          <p:cNvSpPr txBox="1"/>
          <p:nvPr/>
        </p:nvSpPr>
        <p:spPr>
          <a:xfrm rot="-5400000">
            <a:off x="210575" y="1488000"/>
            <a:ext cx="934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Raleway Thin"/>
                <a:ea typeface="Raleway Thin"/>
                <a:cs typeface="Raleway Thin"/>
                <a:sym typeface="Raleway Thin"/>
              </a:rPr>
              <a:t>Stakeholders</a:t>
            </a:r>
            <a:endParaRPr sz="900">
              <a:solidFill>
                <a:srgbClr val="FFFFFF"/>
              </a:solidFill>
              <a:latin typeface="Raleway Thin"/>
              <a:ea typeface="Raleway Thin"/>
              <a:cs typeface="Raleway Thin"/>
              <a:sym typeface="Raleway Thin"/>
            </a:endParaRPr>
          </a:p>
        </p:txBody>
      </p:sp>
      <p:sp>
        <p:nvSpPr>
          <p:cNvPr id="478" name="Google Shape;478;p31"/>
          <p:cNvSpPr txBox="1"/>
          <p:nvPr/>
        </p:nvSpPr>
        <p:spPr>
          <a:xfrm rot="-5400000">
            <a:off x="748375" y="1494601"/>
            <a:ext cx="9036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Public</a:t>
            </a:r>
            <a:endParaRPr>
              <a:solidFill>
                <a:srgbClr val="FFFFFF"/>
              </a:solidFill>
              <a:latin typeface="Raleway Thin"/>
              <a:ea typeface="Raleway Thin"/>
              <a:cs typeface="Raleway Thin"/>
              <a:sym typeface="Raleway Thin"/>
            </a:endParaRPr>
          </a:p>
        </p:txBody>
      </p:sp>
      <p:sp>
        <p:nvSpPr>
          <p:cNvPr id="479" name="Google Shape;479;p31"/>
          <p:cNvSpPr txBox="1"/>
          <p:nvPr/>
        </p:nvSpPr>
        <p:spPr>
          <a:xfrm>
            <a:off x="459502" y="755425"/>
            <a:ext cx="85596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Phases/Time</a:t>
            </a:r>
            <a:endParaRPr>
              <a:solidFill>
                <a:srgbClr val="FFFFFF"/>
              </a:solidFill>
              <a:latin typeface="Raleway Thin"/>
              <a:ea typeface="Raleway Thin"/>
              <a:cs typeface="Raleway Thin"/>
              <a:sym typeface="Raleway Thin"/>
            </a:endParaRPr>
          </a:p>
        </p:txBody>
      </p:sp>
      <p:sp>
        <p:nvSpPr>
          <p:cNvPr id="480" name="Google Shape;480;p31"/>
          <p:cNvSpPr txBox="1"/>
          <p:nvPr/>
        </p:nvSpPr>
        <p:spPr>
          <a:xfrm>
            <a:off x="1512800" y="1261350"/>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81" name="Google Shape;481;p31"/>
          <p:cNvSpPr txBox="1"/>
          <p:nvPr/>
        </p:nvSpPr>
        <p:spPr>
          <a:xfrm>
            <a:off x="3189100" y="1261350"/>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82" name="Google Shape;482;p31"/>
          <p:cNvSpPr/>
          <p:nvPr/>
        </p:nvSpPr>
        <p:spPr>
          <a:xfrm>
            <a:off x="2524713" y="1975375"/>
            <a:ext cx="381000" cy="381000"/>
          </a:xfrm>
          <a:prstGeom prst="ellipse">
            <a:avLst/>
          </a:prstGeom>
          <a:solidFill>
            <a:srgbClr val="98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Raleway"/>
                <a:ea typeface="Raleway"/>
                <a:cs typeface="Raleway"/>
                <a:sym typeface="Raleway"/>
              </a:rPr>
              <a:t>4</a:t>
            </a:r>
            <a:endParaRPr b="1">
              <a:solidFill>
                <a:srgbClr val="FFFFFF"/>
              </a:solidFill>
              <a:latin typeface="Raleway"/>
              <a:ea typeface="Raleway"/>
              <a:cs typeface="Raleway"/>
              <a:sym typeface="Raleway"/>
            </a:endParaRPr>
          </a:p>
        </p:txBody>
      </p:sp>
      <p:sp>
        <p:nvSpPr>
          <p:cNvPr id="483" name="Google Shape;483;p31"/>
          <p:cNvSpPr txBox="1"/>
          <p:nvPr/>
        </p:nvSpPr>
        <p:spPr>
          <a:xfrm>
            <a:off x="4865400" y="1250188"/>
            <a:ext cx="1591200" cy="903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What actions were made by this stakeholder? </a:t>
            </a:r>
            <a:endParaRPr>
              <a:latin typeface="Raleway"/>
              <a:ea typeface="Raleway"/>
              <a:cs typeface="Raleway"/>
              <a:sym typeface="Raleway"/>
            </a:endParaRPr>
          </a:p>
        </p:txBody>
      </p:sp>
      <p:sp>
        <p:nvSpPr>
          <p:cNvPr id="484" name="Google Shape;484;p31"/>
          <p:cNvSpPr/>
          <p:nvPr/>
        </p:nvSpPr>
        <p:spPr>
          <a:xfrm>
            <a:off x="953325" y="1236063"/>
            <a:ext cx="5767800" cy="3145500"/>
          </a:xfrm>
          <a:prstGeom prst="rect">
            <a:avLst/>
          </a:prstGeom>
          <a:solidFill>
            <a:srgbClr val="FFFFFF">
              <a:alpha val="68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5" name="Google Shape;485;p31"/>
          <p:cNvPicPr preferRelativeResize="0"/>
          <p:nvPr/>
        </p:nvPicPr>
        <p:blipFill>
          <a:blip r:embed="rId3">
            <a:alphaModFix/>
          </a:blip>
          <a:stretch>
            <a:fillRect/>
          </a:stretch>
        </p:blipFill>
        <p:spPr>
          <a:xfrm>
            <a:off x="6259575" y="1980988"/>
            <a:ext cx="1173940" cy="1831375"/>
          </a:xfrm>
          <a:prstGeom prst="rect">
            <a:avLst/>
          </a:prstGeom>
          <a:noFill/>
          <a:ln>
            <a:noFill/>
          </a:ln>
        </p:spPr>
      </p:pic>
      <p:sp>
        <p:nvSpPr>
          <p:cNvPr id="486" name="Google Shape;486;p31"/>
          <p:cNvSpPr txBox="1"/>
          <p:nvPr/>
        </p:nvSpPr>
        <p:spPr>
          <a:xfrm rot="-5400000">
            <a:off x="-978175" y="3389575"/>
            <a:ext cx="27072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Indicators</a:t>
            </a:r>
            <a:endParaRPr>
              <a:solidFill>
                <a:srgbClr val="FFFFFF"/>
              </a:solidFill>
              <a:latin typeface="Raleway Thin"/>
              <a:ea typeface="Raleway Thin"/>
              <a:cs typeface="Raleway Thin"/>
              <a:sym typeface="Raleway Thin"/>
            </a:endParaRPr>
          </a:p>
        </p:txBody>
      </p:sp>
      <p:sp>
        <p:nvSpPr>
          <p:cNvPr id="487" name="Google Shape;487;p31"/>
          <p:cNvSpPr txBox="1"/>
          <p:nvPr/>
        </p:nvSpPr>
        <p:spPr>
          <a:xfrm rot="-5400000">
            <a:off x="435000" y="4314175"/>
            <a:ext cx="8580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Weak</a:t>
            </a:r>
            <a:endParaRPr sz="1200">
              <a:solidFill>
                <a:srgbClr val="FFFFFF"/>
              </a:solidFill>
              <a:latin typeface="Raleway Thin"/>
              <a:ea typeface="Raleway Thin"/>
              <a:cs typeface="Raleway Thin"/>
              <a:sym typeface="Raleway Thin"/>
            </a:endParaRPr>
          </a:p>
        </p:txBody>
      </p:sp>
      <p:sp>
        <p:nvSpPr>
          <p:cNvPr id="488" name="Google Shape;488;p31"/>
          <p:cNvSpPr txBox="1"/>
          <p:nvPr/>
        </p:nvSpPr>
        <p:spPr>
          <a:xfrm rot="-5400000">
            <a:off x="407400" y="3394825"/>
            <a:ext cx="9132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Moderate</a:t>
            </a:r>
            <a:endParaRPr sz="1200">
              <a:solidFill>
                <a:srgbClr val="FFFFFF"/>
              </a:solidFill>
              <a:latin typeface="Raleway Thin"/>
              <a:ea typeface="Raleway Thin"/>
              <a:cs typeface="Raleway Thin"/>
              <a:sym typeface="Raleway Thin"/>
            </a:endParaRPr>
          </a:p>
        </p:txBody>
      </p:sp>
      <p:sp>
        <p:nvSpPr>
          <p:cNvPr id="489" name="Google Shape;489;p31"/>
          <p:cNvSpPr txBox="1"/>
          <p:nvPr/>
        </p:nvSpPr>
        <p:spPr>
          <a:xfrm rot="-5400000">
            <a:off x="435000" y="2453563"/>
            <a:ext cx="8580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Raleway Thin"/>
                <a:ea typeface="Raleway Thin"/>
                <a:cs typeface="Raleway Thin"/>
                <a:sym typeface="Raleway Thin"/>
              </a:rPr>
              <a:t>High</a:t>
            </a:r>
            <a:endParaRPr sz="1200">
              <a:solidFill>
                <a:srgbClr val="FFFFFF"/>
              </a:solidFill>
              <a:latin typeface="Raleway Thin"/>
              <a:ea typeface="Raleway Thin"/>
              <a:cs typeface="Raleway Thin"/>
              <a:sym typeface="Raleway Thin"/>
            </a:endParaRPr>
          </a:p>
        </p:txBody>
      </p:sp>
      <p:sp>
        <p:nvSpPr>
          <p:cNvPr id="490" name="Google Shape;490;p31"/>
          <p:cNvSpPr/>
          <p:nvPr/>
        </p:nvSpPr>
        <p:spPr>
          <a:xfrm>
            <a:off x="1057825" y="2603125"/>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1082550" y="3434434"/>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1057825" y="4406843"/>
            <a:ext cx="100800" cy="133800"/>
          </a:xfrm>
          <a:prstGeom prst="ellipse">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1378325" y="3414407"/>
            <a:ext cx="4493550" cy="1248700"/>
          </a:xfrm>
          <a:custGeom>
            <a:rect b="b" l="l" r="r" t="t"/>
            <a:pathLst>
              <a:path extrusionOk="0" h="49948" w="179742">
                <a:moveTo>
                  <a:pt x="0" y="46304"/>
                </a:moveTo>
                <a:cubicBezTo>
                  <a:pt x="10982" y="46379"/>
                  <a:pt x="45272" y="53774"/>
                  <a:pt x="65891" y="46752"/>
                </a:cubicBezTo>
                <a:cubicBezTo>
                  <a:pt x="86510" y="39730"/>
                  <a:pt x="104738" y="11715"/>
                  <a:pt x="123713" y="4170"/>
                </a:cubicBezTo>
                <a:cubicBezTo>
                  <a:pt x="142688" y="-3375"/>
                  <a:pt x="170404" y="1928"/>
                  <a:pt x="179742" y="1480"/>
                </a:cubicBezTo>
              </a:path>
            </a:pathLst>
          </a:custGeom>
          <a:noFill/>
          <a:ln cap="flat" cmpd="sng" w="28575">
            <a:solidFill>
              <a:srgbClr val="E288C4"/>
            </a:solidFill>
            <a:prstDash val="solid"/>
            <a:round/>
            <a:headEnd len="med" w="med" type="none"/>
            <a:tailEnd len="med" w="med" type="none"/>
          </a:ln>
        </p:spPr>
      </p:sp>
      <p:sp>
        <p:nvSpPr>
          <p:cNvPr id="494" name="Google Shape;494;p31"/>
          <p:cNvSpPr/>
          <p:nvPr/>
        </p:nvSpPr>
        <p:spPr>
          <a:xfrm>
            <a:off x="1551225" y="3628400"/>
            <a:ext cx="4572000" cy="36425"/>
          </a:xfrm>
          <a:custGeom>
            <a:rect b="b" l="l" r="r" t="t"/>
            <a:pathLst>
              <a:path extrusionOk="0" h="896" w="182880">
                <a:moveTo>
                  <a:pt x="0" y="0"/>
                </a:moveTo>
                <a:cubicBezTo>
                  <a:pt x="30480" y="149"/>
                  <a:pt x="152400" y="747"/>
                  <a:pt x="182880" y="896"/>
                </a:cubicBezTo>
              </a:path>
            </a:pathLst>
          </a:custGeom>
          <a:noFill/>
          <a:ln cap="flat" cmpd="sng" w="28575">
            <a:solidFill>
              <a:srgbClr val="FF9900"/>
            </a:solidFill>
            <a:prstDash val="solid"/>
            <a:round/>
            <a:headEnd len="med" w="med" type="none"/>
            <a:tailEnd len="med" w="med" type="none"/>
          </a:ln>
        </p:spPr>
      </p:sp>
      <p:sp>
        <p:nvSpPr>
          <p:cNvPr id="495" name="Google Shape;495;p31"/>
          <p:cNvSpPr/>
          <p:nvPr/>
        </p:nvSpPr>
        <p:spPr>
          <a:xfrm>
            <a:off x="1389525" y="2532408"/>
            <a:ext cx="4471150" cy="2028400"/>
          </a:xfrm>
          <a:custGeom>
            <a:rect b="b" l="l" r="r" t="t"/>
            <a:pathLst>
              <a:path extrusionOk="0" h="81136" w="178846">
                <a:moveTo>
                  <a:pt x="0" y="81136"/>
                </a:moveTo>
                <a:cubicBezTo>
                  <a:pt x="9264" y="75085"/>
                  <a:pt x="37801" y="57679"/>
                  <a:pt x="55581" y="44829"/>
                </a:cubicBezTo>
                <a:cubicBezTo>
                  <a:pt x="73361" y="31980"/>
                  <a:pt x="86136" y="11286"/>
                  <a:pt x="106680" y="4039"/>
                </a:cubicBezTo>
                <a:cubicBezTo>
                  <a:pt x="127224" y="-3207"/>
                  <a:pt x="166818" y="1798"/>
                  <a:pt x="178846" y="1350"/>
                </a:cubicBezTo>
              </a:path>
            </a:pathLst>
          </a:custGeom>
          <a:noFill/>
          <a:ln cap="flat" cmpd="sng" w="28575">
            <a:solidFill>
              <a:srgbClr val="6AA84F"/>
            </a:solidFill>
            <a:prstDash val="solid"/>
            <a:round/>
            <a:headEnd len="med" w="med" type="none"/>
            <a:tailEnd len="med" w="med" type="none"/>
          </a:ln>
        </p:spPr>
      </p:sp>
      <p:sp>
        <p:nvSpPr>
          <p:cNvPr id="496" name="Google Shape;496;p31"/>
          <p:cNvSpPr/>
          <p:nvPr/>
        </p:nvSpPr>
        <p:spPr>
          <a:xfrm>
            <a:off x="1299875" y="2621219"/>
            <a:ext cx="4605625" cy="801025"/>
          </a:xfrm>
          <a:custGeom>
            <a:rect b="b" l="l" r="r" t="t"/>
            <a:pathLst>
              <a:path extrusionOk="0" h="32041" w="184225">
                <a:moveTo>
                  <a:pt x="0" y="5417"/>
                </a:moveTo>
                <a:cubicBezTo>
                  <a:pt x="14792" y="4745"/>
                  <a:pt x="68879" y="-3025"/>
                  <a:pt x="88751" y="1383"/>
                </a:cubicBezTo>
                <a:cubicBezTo>
                  <a:pt x="108623" y="5791"/>
                  <a:pt x="103319" y="30444"/>
                  <a:pt x="119231" y="31863"/>
                </a:cubicBezTo>
                <a:cubicBezTo>
                  <a:pt x="135143" y="33282"/>
                  <a:pt x="173393" y="13560"/>
                  <a:pt x="184225" y="9899"/>
                </a:cubicBezTo>
              </a:path>
            </a:pathLst>
          </a:custGeom>
          <a:noFill/>
          <a:ln cap="flat" cmpd="sng" w="28575">
            <a:solidFill>
              <a:srgbClr val="4A86E8"/>
            </a:solidFill>
            <a:prstDash val="solid"/>
            <a:round/>
            <a:headEnd len="med" w="med" type="none"/>
            <a:tailEnd len="med" w="med" type="none"/>
          </a:ln>
        </p:spPr>
      </p:sp>
      <p:sp>
        <p:nvSpPr>
          <p:cNvPr id="497" name="Google Shape;497;p31"/>
          <p:cNvSpPr/>
          <p:nvPr/>
        </p:nvSpPr>
        <p:spPr>
          <a:xfrm>
            <a:off x="2541525" y="3434425"/>
            <a:ext cx="347400" cy="347400"/>
          </a:xfrm>
          <a:prstGeom prst="ellipse">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8" name="Google Shape;498;p31"/>
          <p:cNvCxnSpPr/>
          <p:nvPr/>
        </p:nvCxnSpPr>
        <p:spPr>
          <a:xfrm rot="10800000">
            <a:off x="2734275" y="2330725"/>
            <a:ext cx="67200" cy="1131900"/>
          </a:xfrm>
          <a:prstGeom prst="straightConnector1">
            <a:avLst/>
          </a:prstGeom>
          <a:noFill/>
          <a:ln cap="flat" cmpd="sng" w="28575">
            <a:solidFill>
              <a:schemeClr val="dk2"/>
            </a:solidFill>
            <a:prstDash val="dot"/>
            <a:round/>
            <a:headEnd len="med" w="med" type="none"/>
            <a:tailEnd len="med" w="med" type="none"/>
          </a:ln>
        </p:spPr>
      </p:cxnSp>
      <p:sp>
        <p:nvSpPr>
          <p:cNvPr id="499" name="Google Shape;499;p31"/>
          <p:cNvSpPr/>
          <p:nvPr/>
        </p:nvSpPr>
        <p:spPr>
          <a:xfrm>
            <a:off x="3559000" y="2615975"/>
            <a:ext cx="347400" cy="347400"/>
          </a:xfrm>
          <a:prstGeom prst="ellipse">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0" name="Google Shape;500;p31"/>
          <p:cNvCxnSpPr/>
          <p:nvPr/>
        </p:nvCxnSpPr>
        <p:spPr>
          <a:xfrm flipH="1" rot="10800000">
            <a:off x="3854825" y="1658600"/>
            <a:ext cx="392100" cy="1030800"/>
          </a:xfrm>
          <a:prstGeom prst="straightConnector1">
            <a:avLst/>
          </a:prstGeom>
          <a:noFill/>
          <a:ln cap="flat" cmpd="sng" w="28575">
            <a:solidFill>
              <a:schemeClr val="dk2"/>
            </a:solidFill>
            <a:prstDash val="dot"/>
            <a:round/>
            <a:headEnd len="med" w="med" type="none"/>
            <a:tailEnd len="med" w="med" type="none"/>
          </a:ln>
        </p:spPr>
      </p:cxnSp>
      <p:sp>
        <p:nvSpPr>
          <p:cNvPr id="501" name="Google Shape;501;p31"/>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2" name="Google Shape;502;p31"/>
          <p:cNvPicPr preferRelativeResize="0"/>
          <p:nvPr/>
        </p:nvPicPr>
        <p:blipFill rotWithShape="1">
          <a:blip r:embed="rId4">
            <a:alphaModFix/>
          </a:blip>
          <a:srcRect b="0" l="26802" r="28770" t="0"/>
          <a:stretch/>
        </p:blipFill>
        <p:spPr>
          <a:xfrm>
            <a:off x="7962900" y="2884850"/>
            <a:ext cx="732950" cy="1166200"/>
          </a:xfrm>
          <a:prstGeom prst="rect">
            <a:avLst/>
          </a:prstGeom>
          <a:noFill/>
          <a:ln>
            <a:noFill/>
          </a:ln>
        </p:spPr>
      </p:pic>
      <p:pic>
        <p:nvPicPr>
          <p:cNvPr id="503" name="Google Shape;503;p31"/>
          <p:cNvPicPr preferRelativeResize="0"/>
          <p:nvPr/>
        </p:nvPicPr>
        <p:blipFill>
          <a:blip r:embed="rId5">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p:nvPr/>
        </p:nvSpPr>
        <p:spPr>
          <a:xfrm>
            <a:off x="344925" y="846750"/>
            <a:ext cx="7065000" cy="36543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 name="Google Shape;66;p14"/>
          <p:cNvGrpSpPr/>
          <p:nvPr/>
        </p:nvGrpSpPr>
        <p:grpSpPr>
          <a:xfrm>
            <a:off x="403389" y="896283"/>
            <a:ext cx="6895209" cy="3521525"/>
            <a:chOff x="-13063" y="111435"/>
            <a:chExt cx="9163068" cy="4953615"/>
          </a:xfrm>
        </p:grpSpPr>
        <p:sp>
          <p:nvSpPr>
            <p:cNvPr id="67" name="Google Shape;67;p14"/>
            <p:cNvSpPr/>
            <p:nvPr/>
          </p:nvSpPr>
          <p:spPr>
            <a:xfrm rot="-5400000">
              <a:off x="-1800613" y="1898985"/>
              <a:ext cx="4937100" cy="1362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Starting Point</a:t>
              </a:r>
              <a:endParaRPr sz="1200">
                <a:latin typeface="Raleway Thin"/>
                <a:ea typeface="Raleway Thin"/>
                <a:cs typeface="Raleway Thin"/>
                <a:sym typeface="Raleway Thin"/>
              </a:endParaRPr>
            </a:p>
          </p:txBody>
        </p:sp>
        <p:sp>
          <p:nvSpPr>
            <p:cNvPr id="68" name="Google Shape;68;p14"/>
            <p:cNvSpPr/>
            <p:nvPr/>
          </p:nvSpPr>
          <p:spPr>
            <a:xfrm>
              <a:off x="1438825" y="112050"/>
              <a:ext cx="63882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Phases in time</a:t>
              </a:r>
              <a:endParaRPr sz="1200">
                <a:latin typeface="Raleway Thin"/>
                <a:ea typeface="Raleway Thin"/>
                <a:cs typeface="Raleway Thin"/>
                <a:sym typeface="Raleway Thin"/>
              </a:endParaRPr>
            </a:p>
          </p:txBody>
        </p:sp>
        <p:sp>
          <p:nvSpPr>
            <p:cNvPr id="69" name="Google Shape;69;p14"/>
            <p:cNvSpPr/>
            <p:nvPr/>
          </p:nvSpPr>
          <p:spPr>
            <a:xfrm rot="-5400000">
              <a:off x="114025" y="1958650"/>
              <a:ext cx="30753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Stakeholders</a:t>
              </a:r>
              <a:endParaRPr sz="1200">
                <a:latin typeface="Raleway Thin"/>
                <a:ea typeface="Raleway Thin"/>
                <a:cs typeface="Raleway Thin"/>
                <a:sym typeface="Raleway Thin"/>
              </a:endParaRPr>
            </a:p>
          </p:txBody>
        </p:sp>
        <p:sp>
          <p:nvSpPr>
            <p:cNvPr id="70" name="Google Shape;70;p14"/>
            <p:cNvSpPr/>
            <p:nvPr/>
          </p:nvSpPr>
          <p:spPr>
            <a:xfrm rot="-5400000">
              <a:off x="1021825" y="4222350"/>
              <a:ext cx="1259700" cy="4257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aleway Thin"/>
                  <a:ea typeface="Raleway Thin"/>
                  <a:cs typeface="Raleway Thin"/>
                  <a:sym typeface="Raleway Thin"/>
                </a:rPr>
                <a:t>Indicators</a:t>
              </a:r>
              <a:endParaRPr sz="1200">
                <a:latin typeface="Raleway Thin"/>
                <a:ea typeface="Raleway Thin"/>
                <a:cs typeface="Raleway Thin"/>
                <a:sym typeface="Raleway Thin"/>
              </a:endParaRPr>
            </a:p>
          </p:txBody>
        </p:sp>
        <p:sp>
          <p:nvSpPr>
            <p:cNvPr id="71" name="Google Shape;71;p14"/>
            <p:cNvSpPr/>
            <p:nvPr/>
          </p:nvSpPr>
          <p:spPr>
            <a:xfrm>
              <a:off x="1954300" y="638725"/>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1954200" y="1271606"/>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1954200" y="19044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1954200" y="25373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1954200" y="31702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444875"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3444775"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3444775"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3444775"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3444775"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935550"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935450"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935450"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935450"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4935450"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426325" y="633788"/>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6426225" y="1266669"/>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6426225" y="1899550"/>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6426225" y="2532432"/>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6426225" y="3165313"/>
              <a:ext cx="1400700" cy="5439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a:off x="2488821" y="1619192"/>
              <a:ext cx="4288200" cy="11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999999"/>
                  </a:solidFill>
                  <a:latin typeface="Raleway Thin"/>
                  <a:ea typeface="Raleway Thin"/>
                  <a:cs typeface="Raleway Thin"/>
                  <a:sym typeface="Raleway Thin"/>
                </a:rPr>
                <a:t>ACTIONS</a:t>
              </a:r>
              <a:endParaRPr sz="4800">
                <a:solidFill>
                  <a:srgbClr val="999999"/>
                </a:solidFill>
                <a:latin typeface="Raleway Thin"/>
                <a:ea typeface="Raleway Thin"/>
                <a:cs typeface="Raleway Thin"/>
                <a:sym typeface="Raleway Thin"/>
              </a:endParaRPr>
            </a:p>
          </p:txBody>
        </p:sp>
        <p:sp>
          <p:nvSpPr>
            <p:cNvPr id="92" name="Google Shape;92;p14"/>
            <p:cNvSpPr/>
            <p:nvPr/>
          </p:nvSpPr>
          <p:spPr>
            <a:xfrm>
              <a:off x="2005850" y="3991395"/>
              <a:ext cx="5883100" cy="1028825"/>
            </a:xfrm>
            <a:custGeom>
              <a:rect b="b" l="l" r="r" t="t"/>
              <a:pathLst>
                <a:path extrusionOk="0" h="41153" w="235324">
                  <a:moveTo>
                    <a:pt x="0" y="41153"/>
                  </a:moveTo>
                  <a:cubicBezTo>
                    <a:pt x="5678" y="40481"/>
                    <a:pt x="25774" y="40182"/>
                    <a:pt x="34066" y="37119"/>
                  </a:cubicBezTo>
                  <a:cubicBezTo>
                    <a:pt x="42358" y="34056"/>
                    <a:pt x="40042" y="26735"/>
                    <a:pt x="49754" y="22776"/>
                  </a:cubicBezTo>
                  <a:cubicBezTo>
                    <a:pt x="59466" y="18817"/>
                    <a:pt x="82551" y="17098"/>
                    <a:pt x="92337" y="13363"/>
                  </a:cubicBezTo>
                  <a:cubicBezTo>
                    <a:pt x="102124" y="9628"/>
                    <a:pt x="101451" y="1559"/>
                    <a:pt x="108473" y="364"/>
                  </a:cubicBezTo>
                  <a:cubicBezTo>
                    <a:pt x="115495" y="-831"/>
                    <a:pt x="125133" y="1709"/>
                    <a:pt x="134471" y="6191"/>
                  </a:cubicBezTo>
                  <a:cubicBezTo>
                    <a:pt x="143809" y="10673"/>
                    <a:pt x="154267" y="24942"/>
                    <a:pt x="164502" y="27258"/>
                  </a:cubicBezTo>
                  <a:cubicBezTo>
                    <a:pt x="174737" y="29574"/>
                    <a:pt x="184075" y="21207"/>
                    <a:pt x="195879" y="20086"/>
                  </a:cubicBezTo>
                  <a:cubicBezTo>
                    <a:pt x="207683" y="18966"/>
                    <a:pt x="228750" y="20460"/>
                    <a:pt x="235324" y="20535"/>
                  </a:cubicBezTo>
                </a:path>
              </a:pathLst>
            </a:custGeom>
            <a:noFill/>
            <a:ln cap="flat" cmpd="sng" w="9525">
              <a:solidFill>
                <a:srgbClr val="6AA84F"/>
              </a:solidFill>
              <a:prstDash val="solid"/>
              <a:round/>
              <a:headEnd len="med" w="med" type="none"/>
              <a:tailEnd len="med" w="med" type="none"/>
            </a:ln>
          </p:spPr>
        </p:sp>
        <p:sp>
          <p:nvSpPr>
            <p:cNvPr id="93" name="Google Shape;93;p14"/>
            <p:cNvSpPr/>
            <p:nvPr/>
          </p:nvSpPr>
          <p:spPr>
            <a:xfrm>
              <a:off x="2005850" y="4202200"/>
              <a:ext cx="5905500" cy="370275"/>
            </a:xfrm>
            <a:custGeom>
              <a:rect b="b" l="l" r="r" t="t"/>
              <a:pathLst>
                <a:path extrusionOk="0" h="14811" w="236220">
                  <a:moveTo>
                    <a:pt x="0" y="5827"/>
                  </a:moveTo>
                  <a:cubicBezTo>
                    <a:pt x="12476" y="7321"/>
                    <a:pt x="55357" y="14717"/>
                    <a:pt x="74855" y="14792"/>
                  </a:cubicBezTo>
                  <a:cubicBezTo>
                    <a:pt x="94353" y="14867"/>
                    <a:pt x="90096" y="8741"/>
                    <a:pt x="116990" y="6276"/>
                  </a:cubicBezTo>
                  <a:cubicBezTo>
                    <a:pt x="143884" y="3811"/>
                    <a:pt x="216348" y="1046"/>
                    <a:pt x="236220" y="0"/>
                  </a:cubicBezTo>
                </a:path>
              </a:pathLst>
            </a:custGeom>
            <a:noFill/>
            <a:ln cap="flat" cmpd="sng" w="9525">
              <a:solidFill>
                <a:srgbClr val="980000"/>
              </a:solidFill>
              <a:prstDash val="solid"/>
              <a:round/>
              <a:headEnd len="med" w="med" type="none"/>
              <a:tailEnd len="med" w="med" type="none"/>
            </a:ln>
          </p:spPr>
        </p:sp>
        <p:sp>
          <p:nvSpPr>
            <p:cNvPr id="94" name="Google Shape;94;p14"/>
            <p:cNvSpPr/>
            <p:nvPr/>
          </p:nvSpPr>
          <p:spPr>
            <a:xfrm>
              <a:off x="1994650" y="3877225"/>
              <a:ext cx="5871875" cy="183025"/>
            </a:xfrm>
            <a:custGeom>
              <a:rect b="b" l="l" r="r" t="t"/>
              <a:pathLst>
                <a:path extrusionOk="0" h="7321" w="234875">
                  <a:moveTo>
                    <a:pt x="0" y="0"/>
                  </a:moveTo>
                  <a:cubicBezTo>
                    <a:pt x="2914" y="1195"/>
                    <a:pt x="4109" y="6574"/>
                    <a:pt x="17481" y="7172"/>
                  </a:cubicBezTo>
                  <a:cubicBezTo>
                    <a:pt x="30853" y="7770"/>
                    <a:pt x="50576" y="4333"/>
                    <a:pt x="80234" y="3586"/>
                  </a:cubicBezTo>
                  <a:cubicBezTo>
                    <a:pt x="109892" y="2839"/>
                    <a:pt x="169657" y="3213"/>
                    <a:pt x="195430" y="2690"/>
                  </a:cubicBezTo>
                  <a:cubicBezTo>
                    <a:pt x="221204" y="2167"/>
                    <a:pt x="228301" y="823"/>
                    <a:pt x="234875" y="449"/>
                  </a:cubicBezTo>
                </a:path>
              </a:pathLst>
            </a:custGeom>
            <a:noFill/>
            <a:ln cap="flat" cmpd="sng" w="9525">
              <a:solidFill>
                <a:srgbClr val="4A86E8"/>
              </a:solidFill>
              <a:prstDash val="solid"/>
              <a:round/>
              <a:headEnd len="med" w="med" type="none"/>
              <a:tailEnd len="med" w="med" type="none"/>
            </a:ln>
          </p:spPr>
        </p:sp>
        <p:sp>
          <p:nvSpPr>
            <p:cNvPr id="95" name="Google Shape;95;p14"/>
            <p:cNvSpPr/>
            <p:nvPr/>
          </p:nvSpPr>
          <p:spPr>
            <a:xfrm>
              <a:off x="2050675" y="4381500"/>
              <a:ext cx="5849475" cy="600450"/>
            </a:xfrm>
            <a:custGeom>
              <a:rect b="b" l="l" r="r" t="t"/>
              <a:pathLst>
                <a:path extrusionOk="0" h="24018" w="233979">
                  <a:moveTo>
                    <a:pt x="0" y="22412"/>
                  </a:moveTo>
                  <a:cubicBezTo>
                    <a:pt x="8068" y="22636"/>
                    <a:pt x="33468" y="24279"/>
                    <a:pt x="48409" y="23756"/>
                  </a:cubicBezTo>
                  <a:cubicBezTo>
                    <a:pt x="63350" y="23233"/>
                    <a:pt x="78815" y="19797"/>
                    <a:pt x="89647" y="19274"/>
                  </a:cubicBezTo>
                  <a:cubicBezTo>
                    <a:pt x="100480" y="18751"/>
                    <a:pt x="107652" y="21889"/>
                    <a:pt x="113404" y="20619"/>
                  </a:cubicBezTo>
                  <a:cubicBezTo>
                    <a:pt x="119156" y="19349"/>
                    <a:pt x="117961" y="11131"/>
                    <a:pt x="124161" y="11654"/>
                  </a:cubicBezTo>
                  <a:cubicBezTo>
                    <a:pt x="130362" y="12177"/>
                    <a:pt x="132304" y="25698"/>
                    <a:pt x="150607" y="23756"/>
                  </a:cubicBezTo>
                  <a:cubicBezTo>
                    <a:pt x="168910" y="21814"/>
                    <a:pt x="220084" y="3959"/>
                    <a:pt x="233979" y="0"/>
                  </a:cubicBezTo>
                </a:path>
              </a:pathLst>
            </a:custGeom>
            <a:noFill/>
            <a:ln cap="flat" cmpd="sng" w="9525">
              <a:solidFill>
                <a:srgbClr val="980000"/>
              </a:solidFill>
              <a:prstDash val="solid"/>
              <a:round/>
              <a:headEnd len="med" w="med" type="none"/>
              <a:tailEnd len="med" w="med" type="none"/>
            </a:ln>
          </p:spPr>
        </p:sp>
        <p:sp>
          <p:nvSpPr>
            <p:cNvPr id="96" name="Google Shape;96;p14"/>
            <p:cNvSpPr/>
            <p:nvPr/>
          </p:nvSpPr>
          <p:spPr>
            <a:xfrm>
              <a:off x="2050675" y="4173497"/>
              <a:ext cx="5849475" cy="801900"/>
            </a:xfrm>
            <a:custGeom>
              <a:rect b="b" l="l" r="r" t="t"/>
              <a:pathLst>
                <a:path extrusionOk="0" h="32076" w="233979">
                  <a:moveTo>
                    <a:pt x="0" y="20422"/>
                  </a:moveTo>
                  <a:cubicBezTo>
                    <a:pt x="7695" y="17882"/>
                    <a:pt x="27865" y="5257"/>
                    <a:pt x="46168" y="5182"/>
                  </a:cubicBezTo>
                  <a:cubicBezTo>
                    <a:pt x="64471" y="5107"/>
                    <a:pt x="87107" y="20796"/>
                    <a:pt x="109818" y="19974"/>
                  </a:cubicBezTo>
                  <a:cubicBezTo>
                    <a:pt x="132529" y="19152"/>
                    <a:pt x="161739" y="-1765"/>
                    <a:pt x="182432" y="252"/>
                  </a:cubicBezTo>
                  <a:cubicBezTo>
                    <a:pt x="203126" y="2269"/>
                    <a:pt x="225388" y="26772"/>
                    <a:pt x="233979" y="32076"/>
                  </a:cubicBezTo>
                </a:path>
              </a:pathLst>
            </a:custGeom>
            <a:noFill/>
            <a:ln cap="flat" cmpd="sng" w="9525">
              <a:solidFill>
                <a:srgbClr val="FF9900"/>
              </a:solidFill>
              <a:prstDash val="solid"/>
              <a:round/>
              <a:headEnd len="med" w="med" type="none"/>
              <a:tailEnd len="med" w="med" type="none"/>
            </a:ln>
          </p:spPr>
        </p:sp>
        <p:sp>
          <p:nvSpPr>
            <p:cNvPr id="97" name="Google Shape;97;p14"/>
            <p:cNvSpPr/>
            <p:nvPr/>
          </p:nvSpPr>
          <p:spPr>
            <a:xfrm rot="-5400000">
              <a:off x="6064806" y="1963745"/>
              <a:ext cx="4937400" cy="1233000"/>
            </a:xfrm>
            <a:prstGeom prst="rect">
              <a:avLst/>
            </a:prstGeom>
            <a:solidFill>
              <a:schemeClr val="lt2"/>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Raleway Thin"/>
                  <a:ea typeface="Raleway Thin"/>
                  <a:cs typeface="Raleway Thin"/>
                  <a:sym typeface="Raleway Thin"/>
                </a:rPr>
                <a:t>End</a:t>
              </a:r>
              <a:r>
                <a:rPr lang="en">
                  <a:latin typeface="Raleway Thin"/>
                  <a:ea typeface="Raleway Thin"/>
                  <a:cs typeface="Raleway Thin"/>
                  <a:sym typeface="Raleway Thin"/>
                </a:rPr>
                <a:t> Point</a:t>
              </a:r>
              <a:endParaRPr>
                <a:latin typeface="Raleway Thin"/>
                <a:ea typeface="Raleway Thin"/>
                <a:cs typeface="Raleway Thin"/>
                <a:sym typeface="Raleway Thin"/>
              </a:endParaRPr>
            </a:p>
          </p:txBody>
        </p:sp>
        <p:sp>
          <p:nvSpPr>
            <p:cNvPr id="98" name="Google Shape;98;p14"/>
            <p:cNvSpPr/>
            <p:nvPr/>
          </p:nvSpPr>
          <p:spPr>
            <a:xfrm>
              <a:off x="4325475" y="4129375"/>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4863350" y="4792400"/>
              <a:ext cx="190500" cy="183000"/>
            </a:xfrm>
            <a:prstGeom prst="ellipse">
              <a:avLst/>
            </a:prstGeom>
            <a:solidFill>
              <a:srgbClr val="00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479250" y="4482950"/>
              <a:ext cx="190500" cy="183000"/>
            </a:xfrm>
            <a:prstGeom prst="ellipse">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14"/>
            <p:cNvCxnSpPr>
              <a:stCxn id="98" idx="2"/>
              <a:endCxn id="80" idx="2"/>
            </p:cNvCxnSpPr>
            <p:nvPr/>
          </p:nvCxnSpPr>
          <p:spPr>
            <a:xfrm rot="10800000">
              <a:off x="4145175" y="3709075"/>
              <a:ext cx="180300" cy="511800"/>
            </a:xfrm>
            <a:prstGeom prst="curvedConnector2">
              <a:avLst/>
            </a:prstGeom>
            <a:noFill/>
            <a:ln cap="flat" cmpd="sng" w="28575">
              <a:solidFill>
                <a:srgbClr val="980000"/>
              </a:solidFill>
              <a:prstDash val="dot"/>
              <a:round/>
              <a:headEnd len="med" w="med" type="none"/>
              <a:tailEnd len="med" w="med" type="oval"/>
            </a:ln>
          </p:spPr>
        </p:cxnSp>
        <p:cxnSp>
          <p:nvCxnSpPr>
            <p:cNvPr id="102" name="Google Shape;102;p14"/>
            <p:cNvCxnSpPr/>
            <p:nvPr/>
          </p:nvCxnSpPr>
          <p:spPr>
            <a:xfrm rot="-5400000">
              <a:off x="3619400" y="2857350"/>
              <a:ext cx="3339600" cy="694800"/>
            </a:xfrm>
            <a:prstGeom prst="curvedConnector3">
              <a:avLst>
                <a:gd fmla="val 50000" name="adj1"/>
              </a:avLst>
            </a:prstGeom>
            <a:noFill/>
            <a:ln cap="flat" cmpd="sng" w="28575">
              <a:solidFill>
                <a:srgbClr val="980000"/>
              </a:solidFill>
              <a:prstDash val="dot"/>
              <a:round/>
              <a:headEnd len="med" w="med" type="none"/>
              <a:tailEnd len="med" w="med" type="oval"/>
            </a:ln>
          </p:spPr>
        </p:cxnSp>
        <p:cxnSp>
          <p:nvCxnSpPr>
            <p:cNvPr id="103" name="Google Shape;103;p14"/>
            <p:cNvCxnSpPr/>
            <p:nvPr/>
          </p:nvCxnSpPr>
          <p:spPr>
            <a:xfrm rot="-5400000">
              <a:off x="6006225" y="3417850"/>
              <a:ext cx="1737000" cy="526500"/>
            </a:xfrm>
            <a:prstGeom prst="curvedConnector3">
              <a:avLst>
                <a:gd fmla="val 50000" name="adj1"/>
              </a:avLst>
            </a:prstGeom>
            <a:noFill/>
            <a:ln cap="flat" cmpd="sng" w="28575">
              <a:solidFill>
                <a:srgbClr val="980000"/>
              </a:solidFill>
              <a:prstDash val="dot"/>
              <a:round/>
              <a:headEnd len="med" w="med" type="none"/>
              <a:tailEnd len="med" w="med" type="oval"/>
            </a:ln>
          </p:spPr>
        </p:cxnSp>
      </p:grpSp>
      <p:sp>
        <p:nvSpPr>
          <p:cNvPr id="104" name="Google Shape;104;p14"/>
          <p:cNvSpPr txBox="1"/>
          <p:nvPr/>
        </p:nvSpPr>
        <p:spPr>
          <a:xfrm>
            <a:off x="344925" y="187800"/>
            <a:ext cx="58434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a:t>
            </a:r>
            <a:endParaRPr sz="2400">
              <a:latin typeface="Raleway Thin"/>
              <a:ea typeface="Raleway Thin"/>
              <a:cs typeface="Raleway Thin"/>
              <a:sym typeface="Raleway Thin"/>
            </a:endParaRPr>
          </a:p>
        </p:txBody>
      </p:sp>
      <p:pic>
        <p:nvPicPr>
          <p:cNvPr id="105" name="Google Shape;105;p14"/>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sp>
        <p:nvSpPr>
          <p:cNvPr id="106" name="Google Shape;106;p14"/>
          <p:cNvSpPr/>
          <p:nvPr/>
        </p:nvSpPr>
        <p:spPr>
          <a:xfrm>
            <a:off x="0" y="4746125"/>
            <a:ext cx="9144000" cy="4110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4"/>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2"/>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509" name="Google Shape;509;p32"/>
          <p:cNvSpPr txBox="1"/>
          <p:nvPr/>
        </p:nvSpPr>
        <p:spPr>
          <a:xfrm>
            <a:off x="1016825" y="797100"/>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Assets</a:t>
            </a:r>
            <a:endParaRPr>
              <a:solidFill>
                <a:srgbClr val="FFFFFF"/>
              </a:solidFill>
              <a:latin typeface="Raleway Thin"/>
              <a:ea typeface="Raleway Thin"/>
              <a:cs typeface="Raleway Thin"/>
              <a:sym typeface="Raleway Thin"/>
            </a:endParaRPr>
          </a:p>
        </p:txBody>
      </p:sp>
      <p:sp>
        <p:nvSpPr>
          <p:cNvPr id="510" name="Google Shape;510;p32"/>
          <p:cNvSpPr/>
          <p:nvPr/>
        </p:nvSpPr>
        <p:spPr>
          <a:xfrm>
            <a:off x="7696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txBox="1"/>
          <p:nvPr/>
        </p:nvSpPr>
        <p:spPr>
          <a:xfrm>
            <a:off x="18391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512" name="Google Shape;512;p32"/>
          <p:cNvSpPr txBox="1"/>
          <p:nvPr/>
        </p:nvSpPr>
        <p:spPr>
          <a:xfrm>
            <a:off x="2508125" y="681600"/>
            <a:ext cx="45663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spaces below, please provide images of your ENDING asset(s) along with a short description (ex. Type of building, etc.).</a:t>
            </a:r>
            <a:endParaRPr b="1" sz="1200">
              <a:latin typeface="Raleway"/>
              <a:ea typeface="Raleway"/>
              <a:cs typeface="Raleway"/>
              <a:sym typeface="Raleway"/>
            </a:endParaRPr>
          </a:p>
        </p:txBody>
      </p:sp>
      <p:sp>
        <p:nvSpPr>
          <p:cNvPr id="513" name="Google Shape;513;p32"/>
          <p:cNvSpPr/>
          <p:nvPr/>
        </p:nvSpPr>
        <p:spPr>
          <a:xfrm>
            <a:off x="1714450" y="4051050"/>
            <a:ext cx="1794600" cy="10155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txBox="1"/>
          <p:nvPr/>
        </p:nvSpPr>
        <p:spPr>
          <a:xfrm>
            <a:off x="1834450" y="4103700"/>
            <a:ext cx="1554600" cy="7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latin typeface="Raleway"/>
                <a:ea typeface="Raleway"/>
                <a:cs typeface="Raleway"/>
                <a:sym typeface="Raleway"/>
              </a:rPr>
              <a:t>Ready with open call for a lively St-Jozef church… for and from the neighbourhood</a:t>
            </a:r>
            <a:endParaRPr sz="1100">
              <a:solidFill>
                <a:srgbClr val="B7B7B7"/>
              </a:solidFill>
              <a:latin typeface="Raleway"/>
              <a:ea typeface="Raleway"/>
              <a:cs typeface="Raleway"/>
              <a:sym typeface="Raleway"/>
            </a:endParaRPr>
          </a:p>
        </p:txBody>
      </p:sp>
      <p:sp>
        <p:nvSpPr>
          <p:cNvPr id="515" name="Google Shape;515;p32"/>
          <p:cNvSpPr/>
          <p:nvPr/>
        </p:nvSpPr>
        <p:spPr>
          <a:xfrm>
            <a:off x="46901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txBox="1"/>
          <p:nvPr/>
        </p:nvSpPr>
        <p:spPr>
          <a:xfrm>
            <a:off x="57596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517" name="Google Shape;517;p32"/>
          <p:cNvSpPr/>
          <p:nvPr/>
        </p:nvSpPr>
        <p:spPr>
          <a:xfrm>
            <a:off x="5634950" y="4051050"/>
            <a:ext cx="1794600" cy="11922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txBox="1"/>
          <p:nvPr/>
        </p:nvSpPr>
        <p:spPr>
          <a:xfrm>
            <a:off x="5793325" y="4004400"/>
            <a:ext cx="1554600" cy="11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latin typeface="Raleway"/>
                <a:ea typeface="Raleway"/>
                <a:cs typeface="Raleway"/>
                <a:sym typeface="Raleway"/>
              </a:rPr>
              <a:t>Better cooperation between city services &amp; commons (with new methodology for open call etc)</a:t>
            </a:r>
            <a:endParaRPr sz="1100">
              <a:solidFill>
                <a:srgbClr val="B7B7B7"/>
              </a:solidFill>
              <a:latin typeface="Raleway"/>
              <a:ea typeface="Raleway"/>
              <a:cs typeface="Raleway"/>
              <a:sym typeface="Raleway"/>
            </a:endParaRPr>
          </a:p>
        </p:txBody>
      </p:sp>
      <p:pic>
        <p:nvPicPr>
          <p:cNvPr id="519" name="Google Shape;519;p32"/>
          <p:cNvPicPr preferRelativeResize="0"/>
          <p:nvPr/>
        </p:nvPicPr>
        <p:blipFill>
          <a:blip r:embed="rId3">
            <a:alphaModFix/>
          </a:blip>
          <a:stretch>
            <a:fillRect/>
          </a:stretch>
        </p:blipFill>
        <p:spPr>
          <a:xfrm>
            <a:off x="578138" y="1412095"/>
            <a:ext cx="3961975" cy="2643225"/>
          </a:xfrm>
          <a:prstGeom prst="rect">
            <a:avLst/>
          </a:prstGeom>
          <a:noFill/>
          <a:ln>
            <a:noFill/>
          </a:ln>
        </p:spPr>
      </p:pic>
      <p:pic>
        <p:nvPicPr>
          <p:cNvPr id="520" name="Google Shape;520;p32"/>
          <p:cNvPicPr preferRelativeResize="0"/>
          <p:nvPr/>
        </p:nvPicPr>
        <p:blipFill>
          <a:blip r:embed="rId4">
            <a:alphaModFix/>
          </a:blip>
          <a:stretch>
            <a:fillRect/>
          </a:stretch>
        </p:blipFill>
        <p:spPr>
          <a:xfrm>
            <a:off x="4540100" y="1431238"/>
            <a:ext cx="3919400" cy="25583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3"/>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526" name="Google Shape;526;p33"/>
          <p:cNvSpPr/>
          <p:nvPr/>
        </p:nvSpPr>
        <p:spPr>
          <a:xfrm>
            <a:off x="1028700" y="1432400"/>
            <a:ext cx="61995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
          <p:cNvSpPr txBox="1"/>
          <p:nvPr/>
        </p:nvSpPr>
        <p:spPr>
          <a:xfrm>
            <a:off x="344925" y="782875"/>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Change</a:t>
            </a:r>
            <a:endParaRPr>
              <a:solidFill>
                <a:srgbClr val="FFFFFF"/>
              </a:solidFill>
              <a:latin typeface="Raleway Thin"/>
              <a:ea typeface="Raleway Thin"/>
              <a:cs typeface="Raleway Thin"/>
              <a:sym typeface="Raleway Thin"/>
            </a:endParaRPr>
          </a:p>
        </p:txBody>
      </p:sp>
      <p:pic>
        <p:nvPicPr>
          <p:cNvPr id="528" name="Google Shape;528;p33"/>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529" name="Google Shape;529;p33"/>
          <p:cNvPicPr preferRelativeResize="0"/>
          <p:nvPr/>
        </p:nvPicPr>
        <p:blipFill>
          <a:blip r:embed="rId4">
            <a:alphaModFix/>
          </a:blip>
          <a:stretch>
            <a:fillRect/>
          </a:stretch>
        </p:blipFill>
        <p:spPr>
          <a:xfrm>
            <a:off x="7681675" y="4122900"/>
            <a:ext cx="1295400" cy="514350"/>
          </a:xfrm>
          <a:prstGeom prst="rect">
            <a:avLst/>
          </a:prstGeom>
          <a:noFill/>
          <a:ln>
            <a:noFill/>
          </a:ln>
        </p:spPr>
      </p:pic>
      <p:sp>
        <p:nvSpPr>
          <p:cNvPr id="530" name="Google Shape;530;p33"/>
          <p:cNvSpPr txBox="1"/>
          <p:nvPr/>
        </p:nvSpPr>
        <p:spPr>
          <a:xfrm>
            <a:off x="1907250" y="681450"/>
            <a:ext cx="5487900" cy="5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rgbClr val="FFFFFF"/>
                </a:highlight>
                <a:latin typeface="Raleway"/>
                <a:ea typeface="Raleway"/>
                <a:cs typeface="Raleway"/>
                <a:sym typeface="Raleway"/>
              </a:rPr>
              <a:t>During the meeting</a:t>
            </a:r>
            <a:r>
              <a:rPr b="1" lang="en" sz="1100">
                <a:solidFill>
                  <a:schemeClr val="dk1"/>
                </a:solidFill>
                <a:highlight>
                  <a:srgbClr val="FFFFFF"/>
                </a:highlight>
                <a:latin typeface="Raleway"/>
                <a:ea typeface="Raleway"/>
                <a:cs typeface="Raleway"/>
                <a:sym typeface="Raleway"/>
              </a:rPr>
              <a:t>, r</a:t>
            </a:r>
            <a:r>
              <a:rPr b="1" lang="en" sz="1100">
                <a:solidFill>
                  <a:schemeClr val="dk1"/>
                </a:solidFill>
                <a:highlight>
                  <a:srgbClr val="FFFFFF"/>
                </a:highlight>
                <a:latin typeface="Raleway"/>
                <a:ea typeface="Raleway"/>
                <a:cs typeface="Raleway"/>
                <a:sym typeface="Raleway"/>
              </a:rPr>
              <a:t>eflect on the 4 challenges you described in Slide 5. How did you meet these challenges? Describe your successful strategies.</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p:txBody>
      </p:sp>
      <p:sp>
        <p:nvSpPr>
          <p:cNvPr id="531" name="Google Shape;531;p33"/>
          <p:cNvSpPr txBox="1"/>
          <p:nvPr/>
        </p:nvSpPr>
        <p:spPr>
          <a:xfrm>
            <a:off x="1227650" y="1747275"/>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Challenge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#4:</a:t>
            </a:r>
            <a:endParaRPr b="1" sz="1200">
              <a:latin typeface="Raleway"/>
              <a:ea typeface="Raleway"/>
              <a:cs typeface="Raleway"/>
              <a:sym typeface="Raleway"/>
            </a:endParaRPr>
          </a:p>
        </p:txBody>
      </p:sp>
      <p:sp>
        <p:nvSpPr>
          <p:cNvPr id="532" name="Google Shape;532;p33"/>
          <p:cNvSpPr txBox="1"/>
          <p:nvPr/>
        </p:nvSpPr>
        <p:spPr>
          <a:xfrm>
            <a:off x="2394925" y="1747275"/>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Better collaboration between city services by the LAWG </a:t>
            </a:r>
            <a:endParaRPr sz="1100">
              <a:solidFill>
                <a:srgbClr val="999999"/>
              </a:solidFill>
              <a:latin typeface="Raleway"/>
              <a:ea typeface="Raleway"/>
              <a:cs typeface="Raleway"/>
              <a:sym typeface="Raleway"/>
            </a:endParaRPr>
          </a:p>
        </p:txBody>
      </p:sp>
      <p:sp>
        <p:nvSpPr>
          <p:cNvPr id="533" name="Google Shape;533;p33"/>
          <p:cNvSpPr txBox="1"/>
          <p:nvPr/>
        </p:nvSpPr>
        <p:spPr>
          <a:xfrm>
            <a:off x="2361600" y="2331025"/>
            <a:ext cx="45792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Long-term focus through the creation of a catalog and a written methodology for the approach of e.g. open call. </a:t>
            </a:r>
            <a:endParaRPr sz="1100">
              <a:solidFill>
                <a:srgbClr val="999999"/>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Better support citizens' initiatives by launching an </a:t>
            </a:r>
            <a:r>
              <a:rPr lang="en" sz="1100" u="sng">
                <a:solidFill>
                  <a:srgbClr val="999999"/>
                </a:solidFill>
                <a:latin typeface="Raleway"/>
                <a:ea typeface="Raleway"/>
                <a:cs typeface="Raleway"/>
                <a:sym typeface="Raleway"/>
              </a:rPr>
              <a:t>incubator</a:t>
            </a:r>
            <a:r>
              <a:rPr lang="en" sz="1100">
                <a:solidFill>
                  <a:srgbClr val="999999"/>
                </a:solidFill>
                <a:latin typeface="Raleway"/>
                <a:ea typeface="Raleway"/>
                <a:cs typeface="Raleway"/>
                <a:sym typeface="Raleway"/>
              </a:rPr>
              <a:t> = a point where starting initiatives receive legal and administrative support</a:t>
            </a:r>
            <a:endParaRPr sz="1100">
              <a:solidFill>
                <a:srgbClr val="999999"/>
              </a:solidFill>
              <a:latin typeface="Raleway"/>
              <a:ea typeface="Raleway"/>
              <a:cs typeface="Raleway"/>
              <a:sym typeface="Raleway"/>
            </a:endParaRPr>
          </a:p>
        </p:txBody>
      </p:sp>
      <p:sp>
        <p:nvSpPr>
          <p:cNvPr id="534" name="Google Shape;534;p33"/>
          <p:cNvSpPr txBox="1"/>
          <p:nvPr/>
        </p:nvSpPr>
        <p:spPr>
          <a:xfrm>
            <a:off x="2394925" y="3206075"/>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 Expected social impact explicitly described in agreements</a:t>
            </a:r>
            <a:endParaRPr sz="1100">
              <a:solidFill>
                <a:srgbClr val="999999"/>
              </a:solidFill>
              <a:latin typeface="Raleway"/>
              <a:ea typeface="Raleway"/>
              <a:cs typeface="Raleway"/>
              <a:sym typeface="Raleway"/>
            </a:endParaRPr>
          </a:p>
        </p:txBody>
      </p:sp>
      <p:sp>
        <p:nvSpPr>
          <p:cNvPr id="535" name="Google Shape;535;p33"/>
          <p:cNvSpPr txBox="1"/>
          <p:nvPr/>
        </p:nvSpPr>
        <p:spPr>
          <a:xfrm>
            <a:off x="2361600" y="3789825"/>
            <a:ext cx="45792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clear description of the mutual expectation can ensure a higher level of openness. Inclusiveness:  looking for ways to create more inclusiveness . E.g. drawning citizen panel for neighbourhood-budget</a:t>
            </a:r>
            <a:endParaRPr sz="1100">
              <a:solidFill>
                <a:srgbClr val="999999"/>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4"/>
          <p:cNvSpPr txBox="1"/>
          <p:nvPr/>
        </p:nvSpPr>
        <p:spPr>
          <a:xfrm>
            <a:off x="374875" y="-55925"/>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41" name="Google Shape;541;p34"/>
          <p:cNvSpPr txBox="1"/>
          <p:nvPr/>
        </p:nvSpPr>
        <p:spPr>
          <a:xfrm>
            <a:off x="3169425" y="433725"/>
            <a:ext cx="46482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u="sng">
                <a:solidFill>
                  <a:schemeClr val="dk1"/>
                </a:solidFill>
                <a:highlight>
                  <a:schemeClr val="lt1"/>
                </a:highlight>
                <a:latin typeface="Raleway"/>
                <a:ea typeface="Raleway"/>
                <a:cs typeface="Raleway"/>
                <a:sym typeface="Raleway"/>
              </a:rPr>
              <a:t>During the meeting</a:t>
            </a:r>
            <a:r>
              <a:rPr b="1" lang="en" sz="1200">
                <a:solidFill>
                  <a:schemeClr val="dk1"/>
                </a:solidFill>
                <a:highlight>
                  <a:schemeClr val="lt1"/>
                </a:highlight>
                <a:latin typeface="Raleway"/>
                <a:ea typeface="Raleway"/>
                <a:cs typeface="Raleway"/>
                <a:sym typeface="Raleway"/>
              </a:rPr>
              <a:t> i</a:t>
            </a:r>
            <a:r>
              <a:rPr b="1" lang="en" sz="1200">
                <a:solidFill>
                  <a:schemeClr val="dk1"/>
                </a:solidFill>
                <a:highlight>
                  <a:srgbClr val="FFFFFF"/>
                </a:highlight>
                <a:latin typeface="Raleway"/>
                <a:ea typeface="Raleway"/>
                <a:cs typeface="Raleway"/>
                <a:sym typeface="Raleway"/>
              </a:rPr>
              <a:t>n the boxes below, please write a short description of how your policy changed throughout the journey in terms of Commons and Citizen Participation. </a:t>
            </a:r>
            <a:endParaRPr b="1" sz="1200">
              <a:latin typeface="Raleway"/>
              <a:ea typeface="Raleway"/>
              <a:cs typeface="Raleway"/>
              <a:sym typeface="Raleway"/>
            </a:endParaRPr>
          </a:p>
        </p:txBody>
      </p:sp>
      <p:sp>
        <p:nvSpPr>
          <p:cNvPr id="542" name="Google Shape;542;p34"/>
          <p:cNvSpPr txBox="1"/>
          <p:nvPr/>
        </p:nvSpPr>
        <p:spPr>
          <a:xfrm>
            <a:off x="1562375" y="531427"/>
            <a:ext cx="1199100" cy="5565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Policy Changes</a:t>
            </a:r>
            <a:endParaRPr>
              <a:solidFill>
                <a:srgbClr val="FFFFFF"/>
              </a:solidFill>
              <a:latin typeface="Raleway Thin"/>
              <a:ea typeface="Raleway Thin"/>
              <a:cs typeface="Raleway Thin"/>
              <a:sym typeface="Raleway Thin"/>
            </a:endParaRPr>
          </a:p>
        </p:txBody>
      </p:sp>
      <p:sp>
        <p:nvSpPr>
          <p:cNvPr id="543" name="Google Shape;543;p34"/>
          <p:cNvSpPr/>
          <p:nvPr/>
        </p:nvSpPr>
        <p:spPr>
          <a:xfrm>
            <a:off x="481350" y="1206813"/>
            <a:ext cx="81813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txBox="1"/>
          <p:nvPr/>
        </p:nvSpPr>
        <p:spPr>
          <a:xfrm>
            <a:off x="721150" y="1246113"/>
            <a:ext cx="7843200" cy="10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There is growing awareness of the need to support citizens' initiatives. It started with installing funds and making regulations. Now there is also a willingness to use civil servants to support the initiatives in submitting applications, drawing up agreements, etc. For example the launching of an incubator to support citizen initiatives. We are trying to develop a higher level vision of city-wide participation.</a:t>
            </a:r>
            <a:endParaRPr sz="1100">
              <a:solidFill>
                <a:srgbClr val="999999"/>
              </a:solidFill>
              <a:latin typeface="Raleway"/>
              <a:ea typeface="Raleway"/>
              <a:cs typeface="Raleway"/>
              <a:sym typeface="Raleway"/>
            </a:endParaRPr>
          </a:p>
        </p:txBody>
      </p:sp>
      <p:sp>
        <p:nvSpPr>
          <p:cNvPr id="545" name="Google Shape;545;p34"/>
          <p:cNvSpPr txBox="1"/>
          <p:nvPr/>
        </p:nvSpPr>
        <p:spPr>
          <a:xfrm>
            <a:off x="502925" y="3812475"/>
            <a:ext cx="1330200" cy="12096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Citizen participation?</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Clr>
                <a:schemeClr val="dk1"/>
              </a:buClr>
              <a:buSzPts val="1100"/>
              <a:buFont typeface="Arial"/>
              <a:buNone/>
            </a:pPr>
            <a:r>
              <a:rPr i="1" lang="en" sz="1100">
                <a:solidFill>
                  <a:srgbClr val="FFFFFF"/>
                </a:solidFill>
                <a:latin typeface="Raleway Thin"/>
                <a:ea typeface="Raleway Thin"/>
                <a:cs typeface="Raleway Thin"/>
                <a:sym typeface="Raleway Thin"/>
              </a:rPr>
              <a:t>Type an ‘X’ to indicate Yes or No</a:t>
            </a:r>
            <a:endParaRPr i="1" sz="1100">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p:txBody>
      </p:sp>
      <p:sp>
        <p:nvSpPr>
          <p:cNvPr id="546" name="Google Shape;546;p34"/>
          <p:cNvSpPr txBox="1"/>
          <p:nvPr/>
        </p:nvSpPr>
        <p:spPr>
          <a:xfrm>
            <a:off x="500650" y="2456700"/>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Commons?</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i="1" lang="en" sz="1100">
                <a:solidFill>
                  <a:srgbClr val="FFFFFF"/>
                </a:solidFill>
                <a:latin typeface="Raleway Thin"/>
                <a:ea typeface="Raleway Thin"/>
                <a:cs typeface="Raleway Thin"/>
                <a:sym typeface="Raleway Thin"/>
              </a:rPr>
              <a:t>Type an ‘X’ to indicate Yes or No</a:t>
            </a:r>
            <a:endParaRPr i="1" sz="1100">
              <a:solidFill>
                <a:srgbClr val="FFFFFF"/>
              </a:solidFill>
              <a:latin typeface="Raleway Thin"/>
              <a:ea typeface="Raleway Thin"/>
              <a:cs typeface="Raleway Thin"/>
              <a:sym typeface="Raleway Thin"/>
            </a:endParaRPr>
          </a:p>
        </p:txBody>
      </p:sp>
      <p:sp>
        <p:nvSpPr>
          <p:cNvPr id="547" name="Google Shape;547;p34"/>
          <p:cNvSpPr/>
          <p:nvPr/>
        </p:nvSpPr>
        <p:spPr>
          <a:xfrm>
            <a:off x="1830850" y="30439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548" name="Google Shape;548;p34"/>
          <p:cNvSpPr/>
          <p:nvPr/>
        </p:nvSpPr>
        <p:spPr>
          <a:xfrm>
            <a:off x="1830850" y="24567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sp>
        <p:nvSpPr>
          <p:cNvPr id="549" name="Google Shape;549;p34"/>
          <p:cNvSpPr/>
          <p:nvPr/>
        </p:nvSpPr>
        <p:spPr>
          <a:xfrm>
            <a:off x="1830838" y="4365425"/>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550" name="Google Shape;550;p34"/>
          <p:cNvSpPr/>
          <p:nvPr/>
        </p:nvSpPr>
        <p:spPr>
          <a:xfrm>
            <a:off x="1830862" y="3819825"/>
            <a:ext cx="702000" cy="5961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a:t>
            </a:r>
            <a:endParaRPr sz="1000"/>
          </a:p>
        </p:txBody>
      </p:sp>
      <p:cxnSp>
        <p:nvCxnSpPr>
          <p:cNvPr id="551" name="Google Shape;551;p34"/>
          <p:cNvCxnSpPr/>
          <p:nvPr/>
        </p:nvCxnSpPr>
        <p:spPr>
          <a:xfrm>
            <a:off x="2228850" y="2884175"/>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52" name="Google Shape;552;p34"/>
          <p:cNvCxnSpPr/>
          <p:nvPr/>
        </p:nvCxnSpPr>
        <p:spPr>
          <a:xfrm>
            <a:off x="2228850" y="34091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53" name="Google Shape;553;p34"/>
          <p:cNvCxnSpPr/>
          <p:nvPr/>
        </p:nvCxnSpPr>
        <p:spPr>
          <a:xfrm>
            <a:off x="2228838" y="417550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554" name="Google Shape;554;p34"/>
          <p:cNvCxnSpPr/>
          <p:nvPr/>
        </p:nvCxnSpPr>
        <p:spPr>
          <a:xfrm>
            <a:off x="2228838" y="4730975"/>
            <a:ext cx="240000" cy="0"/>
          </a:xfrm>
          <a:prstGeom prst="straightConnector1">
            <a:avLst/>
          </a:prstGeom>
          <a:noFill/>
          <a:ln cap="flat" cmpd="sng" w="9525">
            <a:solidFill>
              <a:schemeClr val="dk2"/>
            </a:solidFill>
            <a:prstDash val="solid"/>
            <a:round/>
            <a:headEnd len="med" w="med" type="none"/>
            <a:tailEnd len="med" w="med" type="none"/>
          </a:ln>
        </p:spPr>
      </p:cxnSp>
      <p:sp>
        <p:nvSpPr>
          <p:cNvPr id="555" name="Google Shape;555;p34"/>
          <p:cNvSpPr txBox="1"/>
          <p:nvPr/>
        </p:nvSpPr>
        <p:spPr>
          <a:xfrm>
            <a:off x="2170188" y="44255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556" name="Google Shape;556;p34"/>
          <p:cNvSpPr txBox="1"/>
          <p:nvPr/>
        </p:nvSpPr>
        <p:spPr>
          <a:xfrm>
            <a:off x="2170200" y="2530250"/>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557" name="Google Shape;557;p34"/>
          <p:cNvSpPr txBox="1"/>
          <p:nvPr/>
        </p:nvSpPr>
        <p:spPr>
          <a:xfrm>
            <a:off x="2170200" y="30916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558" name="Google Shape;558;p34"/>
          <p:cNvSpPr txBox="1"/>
          <p:nvPr/>
        </p:nvSpPr>
        <p:spPr>
          <a:xfrm>
            <a:off x="2170188" y="3874088"/>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X</a:t>
            </a:r>
            <a:endParaRPr/>
          </a:p>
        </p:txBody>
      </p:sp>
      <p:sp>
        <p:nvSpPr>
          <p:cNvPr id="559" name="Google Shape;559;p34"/>
          <p:cNvSpPr/>
          <p:nvPr/>
        </p:nvSpPr>
        <p:spPr>
          <a:xfrm>
            <a:off x="2866850" y="2532900"/>
            <a:ext cx="58152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txBox="1"/>
          <p:nvPr/>
        </p:nvSpPr>
        <p:spPr>
          <a:xfrm>
            <a:off x="3014000" y="2638425"/>
            <a:ext cx="54831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By talking and discussing a lot together,  a good basis is created for further cooperation. </a:t>
            </a:r>
            <a:endParaRPr sz="1100">
              <a:solidFill>
                <a:srgbClr val="999999"/>
              </a:solidFill>
              <a:latin typeface="Raleway"/>
              <a:ea typeface="Raleway"/>
              <a:cs typeface="Raleway"/>
              <a:sym typeface="Raleway"/>
            </a:endParaRPr>
          </a:p>
          <a:p>
            <a:pPr indent="0" lvl="0" marL="0" rtl="0" algn="l">
              <a:spcBef>
                <a:spcPts val="0"/>
              </a:spcBef>
              <a:spcAft>
                <a:spcPts val="0"/>
              </a:spcAft>
              <a:buNone/>
            </a:pPr>
            <a:r>
              <a:rPr lang="en" sz="1100">
                <a:solidFill>
                  <a:srgbClr val="999999"/>
                </a:solidFill>
                <a:latin typeface="Raleway"/>
                <a:ea typeface="Raleway"/>
                <a:cs typeface="Raleway"/>
                <a:sym typeface="Raleway"/>
              </a:rPr>
              <a:t>Any decision concerning commons is now also discussed WITH  commons. There is more trust instead of mistrust. </a:t>
            </a:r>
            <a:endParaRPr sz="1100">
              <a:solidFill>
                <a:srgbClr val="999999"/>
              </a:solidFill>
              <a:latin typeface="Raleway"/>
              <a:ea typeface="Raleway"/>
              <a:cs typeface="Raleway"/>
              <a:sym typeface="Raleway"/>
            </a:endParaRPr>
          </a:p>
        </p:txBody>
      </p:sp>
      <p:sp>
        <p:nvSpPr>
          <p:cNvPr id="561" name="Google Shape;561;p34"/>
          <p:cNvSpPr/>
          <p:nvPr/>
        </p:nvSpPr>
        <p:spPr>
          <a:xfrm>
            <a:off x="2871797" y="3890948"/>
            <a:ext cx="5815200" cy="11310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4"/>
          <p:cNvSpPr txBox="1"/>
          <p:nvPr/>
        </p:nvSpPr>
        <p:spPr>
          <a:xfrm>
            <a:off x="3019275" y="4006475"/>
            <a:ext cx="54831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Ghent has always paid a great deal of attention to civic participation, but this was mainly from the policy participation department. We have noticed that, over time, other services are also making the reflex to involve citizens quicker. This is certainly also the merit of Civic eState, which gave us room to involve other services. </a:t>
            </a:r>
            <a:endParaRPr sz="1100">
              <a:solidFill>
                <a:srgbClr val="999999"/>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5"/>
          <p:cNvSpPr txBox="1"/>
          <p:nvPr/>
        </p:nvSpPr>
        <p:spPr>
          <a:xfrm>
            <a:off x="344925" y="1116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68" name="Google Shape;568;p35"/>
          <p:cNvSpPr txBox="1"/>
          <p:nvPr/>
        </p:nvSpPr>
        <p:spPr>
          <a:xfrm>
            <a:off x="633100" y="793200"/>
            <a:ext cx="1199100" cy="513300"/>
          </a:xfrm>
          <a:prstGeom prst="rect">
            <a:avLst/>
          </a:prstGeom>
          <a:solidFill>
            <a:srgbClr val="98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Changes</a:t>
            </a:r>
            <a:endParaRPr>
              <a:solidFill>
                <a:srgbClr val="FFFFFF"/>
              </a:solidFill>
              <a:latin typeface="Raleway Thin"/>
              <a:ea typeface="Raleway Thin"/>
              <a:cs typeface="Raleway Thin"/>
              <a:sym typeface="Raleway Thin"/>
            </a:endParaRPr>
          </a:p>
        </p:txBody>
      </p:sp>
      <p:sp>
        <p:nvSpPr>
          <p:cNvPr id="569" name="Google Shape;569;p35"/>
          <p:cNvSpPr/>
          <p:nvPr/>
        </p:nvSpPr>
        <p:spPr>
          <a:xfrm>
            <a:off x="91450" y="1418400"/>
            <a:ext cx="8949600" cy="3568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5"/>
          <p:cNvSpPr txBox="1"/>
          <p:nvPr/>
        </p:nvSpPr>
        <p:spPr>
          <a:xfrm>
            <a:off x="2074950" y="717000"/>
            <a:ext cx="5668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a:t>
            </a:r>
            <a:r>
              <a:rPr b="1" lang="en" sz="1100">
                <a:solidFill>
                  <a:schemeClr val="dk1"/>
                </a:solidFill>
                <a:highlight>
                  <a:schemeClr val="lt1"/>
                </a:highlight>
                <a:latin typeface="Raleway"/>
                <a:ea typeface="Raleway"/>
                <a:cs typeface="Raleway"/>
                <a:sym typeface="Raleway"/>
              </a:rPr>
              <a:t> i</a:t>
            </a:r>
            <a:r>
              <a:rPr b="1" lang="en" sz="1100">
                <a:solidFill>
                  <a:schemeClr val="dk1"/>
                </a:solidFill>
                <a:highlight>
                  <a:srgbClr val="FFFFFF"/>
                </a:highlight>
                <a:latin typeface="Raleway"/>
                <a:ea typeface="Raleway"/>
                <a:cs typeface="Raleway"/>
                <a:sym typeface="Raleway"/>
              </a:rPr>
              <a:t>n the box below, please briefly describe how the ULG was structured toward the end. Include references to the 5 types of stakeholders involved. </a:t>
            </a:r>
            <a:endParaRPr b="1" sz="1100">
              <a:latin typeface="Raleway"/>
              <a:ea typeface="Raleway"/>
              <a:cs typeface="Raleway"/>
              <a:sym typeface="Raleway"/>
            </a:endParaRPr>
          </a:p>
        </p:txBody>
      </p:sp>
      <p:sp>
        <p:nvSpPr>
          <p:cNvPr id="571" name="Google Shape;571;p35"/>
          <p:cNvSpPr txBox="1"/>
          <p:nvPr/>
        </p:nvSpPr>
        <p:spPr>
          <a:xfrm>
            <a:off x="404498" y="1491600"/>
            <a:ext cx="3585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In the end</a:t>
            </a:r>
            <a:r>
              <a:rPr b="1" lang="en" sz="1200">
                <a:latin typeface="Raleway"/>
                <a:ea typeface="Raleway"/>
                <a:cs typeface="Raleway"/>
                <a:sym typeface="Raleway"/>
              </a:rPr>
              <a:t> we structured our ULG...</a:t>
            </a:r>
            <a:endParaRPr b="1" sz="1200">
              <a:latin typeface="Raleway"/>
              <a:ea typeface="Raleway"/>
              <a:cs typeface="Raleway"/>
              <a:sym typeface="Raleway"/>
            </a:endParaRPr>
          </a:p>
        </p:txBody>
      </p:sp>
      <p:sp>
        <p:nvSpPr>
          <p:cNvPr id="572" name="Google Shape;572;p35"/>
          <p:cNvSpPr txBox="1"/>
          <p:nvPr/>
        </p:nvSpPr>
        <p:spPr>
          <a:xfrm>
            <a:off x="645425" y="1749925"/>
            <a:ext cx="77670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as an open forum for commons, where the commons decide which topics are discussed. The civil servants facilitate, bring in experts, support, but do NOT lead the whole thing. </a:t>
            </a:r>
            <a:endParaRPr sz="1100">
              <a:solidFill>
                <a:srgbClr val="999999"/>
              </a:solidFill>
              <a:latin typeface="Raleway"/>
              <a:ea typeface="Raleway"/>
              <a:cs typeface="Raleway"/>
              <a:sym typeface="Raleway"/>
            </a:endParaRPr>
          </a:p>
        </p:txBody>
      </p:sp>
      <p:sp>
        <p:nvSpPr>
          <p:cNvPr id="573" name="Google Shape;573;p35"/>
          <p:cNvSpPr txBox="1"/>
          <p:nvPr/>
        </p:nvSpPr>
        <p:spPr>
          <a:xfrm>
            <a:off x="404500" y="2587400"/>
            <a:ext cx="5244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Our ending ULG involved stakeholders in the following ways:</a:t>
            </a:r>
            <a:endParaRPr b="1" sz="1200">
              <a:latin typeface="Raleway"/>
              <a:ea typeface="Raleway"/>
              <a:cs typeface="Raleway"/>
              <a:sym typeface="Raleway"/>
            </a:endParaRPr>
          </a:p>
        </p:txBody>
      </p:sp>
      <p:sp>
        <p:nvSpPr>
          <p:cNvPr id="574" name="Google Shape;574;p35"/>
          <p:cNvSpPr txBox="1"/>
          <p:nvPr/>
        </p:nvSpPr>
        <p:spPr>
          <a:xfrm>
            <a:off x="117250" y="2934250"/>
            <a:ext cx="2450700" cy="1809300"/>
          </a:xfrm>
          <a:prstGeom prst="rect">
            <a:avLst/>
          </a:prstGeom>
          <a:noFill/>
          <a:ln>
            <a:noFill/>
          </a:ln>
        </p:spPr>
        <p:txBody>
          <a:bodyPr anchorCtr="0" anchor="t" bIns="91425" lIns="91425" spcFirstLastPara="1" rIns="91425" wrap="square" tIns="91425">
            <a:noAutofit/>
          </a:bodyPr>
          <a:lstStyle/>
          <a:p>
            <a:pPr indent="0" lvl="0" marL="0" rtl="0" algn="r">
              <a:lnSpc>
                <a:spcPct val="200000"/>
              </a:lnSpc>
              <a:spcBef>
                <a:spcPts val="0"/>
              </a:spcBef>
              <a:spcAft>
                <a:spcPts val="0"/>
              </a:spcAft>
              <a:buNone/>
            </a:pPr>
            <a:r>
              <a:rPr i="1" lang="en" sz="1200">
                <a:latin typeface="Raleway"/>
                <a:ea typeface="Raleway"/>
                <a:cs typeface="Raleway"/>
                <a:sym typeface="Raleway"/>
              </a:rPr>
              <a:t>Public:</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Private:</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Knowledge/Institutions</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Social Organizations:</a:t>
            </a:r>
            <a:endParaRPr i="1" sz="1200">
              <a:latin typeface="Raleway"/>
              <a:ea typeface="Raleway"/>
              <a:cs typeface="Raleway"/>
              <a:sym typeface="Raleway"/>
            </a:endParaRPr>
          </a:p>
          <a:p>
            <a:pPr indent="0" lvl="0" marL="0" rtl="0" algn="r">
              <a:lnSpc>
                <a:spcPct val="200000"/>
              </a:lnSpc>
              <a:spcBef>
                <a:spcPts val="0"/>
              </a:spcBef>
              <a:spcAft>
                <a:spcPts val="0"/>
              </a:spcAft>
              <a:buNone/>
            </a:pPr>
            <a:r>
              <a:rPr i="1" lang="en" sz="1200">
                <a:latin typeface="Raleway"/>
                <a:ea typeface="Raleway"/>
                <a:cs typeface="Raleway"/>
                <a:sym typeface="Raleway"/>
              </a:rPr>
              <a:t>Commoners/Civic/Innovators: </a:t>
            </a:r>
            <a:endParaRPr i="1" sz="1200">
              <a:latin typeface="Raleway"/>
              <a:ea typeface="Raleway"/>
              <a:cs typeface="Raleway"/>
              <a:sym typeface="Raleway"/>
            </a:endParaRPr>
          </a:p>
        </p:txBody>
      </p:sp>
      <p:sp>
        <p:nvSpPr>
          <p:cNvPr id="575" name="Google Shape;575;p35"/>
          <p:cNvSpPr txBox="1"/>
          <p:nvPr/>
        </p:nvSpPr>
        <p:spPr>
          <a:xfrm>
            <a:off x="2605325" y="2951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Highly involved</a:t>
            </a:r>
            <a:endParaRPr sz="1100">
              <a:solidFill>
                <a:srgbClr val="999999"/>
              </a:solidFill>
              <a:latin typeface="Raleway"/>
              <a:ea typeface="Raleway"/>
              <a:cs typeface="Raleway"/>
              <a:sym typeface="Raleway"/>
            </a:endParaRPr>
          </a:p>
        </p:txBody>
      </p:sp>
      <p:sp>
        <p:nvSpPr>
          <p:cNvPr id="576" name="Google Shape;576;p35"/>
          <p:cNvSpPr txBox="1"/>
          <p:nvPr/>
        </p:nvSpPr>
        <p:spPr>
          <a:xfrm>
            <a:off x="2605325" y="3317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Be involved on request</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77" name="Google Shape;577;p35"/>
          <p:cNvSpPr txBox="1"/>
          <p:nvPr/>
        </p:nvSpPr>
        <p:spPr>
          <a:xfrm>
            <a:off x="2605325" y="3683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Be involved on request</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78" name="Google Shape;578;p35"/>
          <p:cNvSpPr txBox="1"/>
          <p:nvPr/>
        </p:nvSpPr>
        <p:spPr>
          <a:xfrm>
            <a:off x="2605325" y="4049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involved</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79" name="Google Shape;579;p35"/>
          <p:cNvSpPr txBox="1"/>
          <p:nvPr/>
        </p:nvSpPr>
        <p:spPr>
          <a:xfrm>
            <a:off x="2605325" y="4415200"/>
            <a:ext cx="6298500" cy="2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Highly involved</a:t>
            </a:r>
            <a:r>
              <a:rPr lang="en" sz="1100">
                <a:solidFill>
                  <a:srgbClr val="999999"/>
                </a:solidFill>
                <a:latin typeface="Raleway"/>
                <a:ea typeface="Raleway"/>
                <a:cs typeface="Raleway"/>
                <a:sym typeface="Raleway"/>
              </a:rPr>
              <a:t>.</a:t>
            </a:r>
            <a:endParaRPr sz="1100">
              <a:solidFill>
                <a:srgbClr val="999999"/>
              </a:solidFill>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6"/>
          <p:cNvSpPr txBox="1"/>
          <p:nvPr/>
        </p:nvSpPr>
        <p:spPr>
          <a:xfrm>
            <a:off x="344925" y="-2585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Ending Point (Template)</a:t>
            </a:r>
            <a:endParaRPr sz="2400">
              <a:latin typeface="Raleway Thin"/>
              <a:ea typeface="Raleway Thin"/>
              <a:cs typeface="Raleway Thin"/>
              <a:sym typeface="Raleway Thin"/>
            </a:endParaRPr>
          </a:p>
        </p:txBody>
      </p:sp>
      <p:sp>
        <p:nvSpPr>
          <p:cNvPr id="585" name="Google Shape;585;p36"/>
          <p:cNvSpPr txBox="1"/>
          <p:nvPr/>
        </p:nvSpPr>
        <p:spPr>
          <a:xfrm>
            <a:off x="2253088" y="950500"/>
            <a:ext cx="1333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Objectives</a:t>
            </a:r>
            <a:endParaRPr>
              <a:solidFill>
                <a:srgbClr val="FFFFFF"/>
              </a:solidFill>
              <a:latin typeface="Raleway Thin"/>
              <a:ea typeface="Raleway Thin"/>
              <a:cs typeface="Raleway Thin"/>
              <a:sym typeface="Raleway Thin"/>
            </a:endParaRPr>
          </a:p>
        </p:txBody>
      </p:sp>
      <p:sp>
        <p:nvSpPr>
          <p:cNvPr id="586" name="Google Shape;586;p36"/>
          <p:cNvSpPr txBox="1"/>
          <p:nvPr/>
        </p:nvSpPr>
        <p:spPr>
          <a:xfrm>
            <a:off x="1053975" y="950500"/>
            <a:ext cx="1199100" cy="4371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Mature</a:t>
            </a:r>
            <a:endParaRPr>
              <a:solidFill>
                <a:srgbClr val="FFFFFF"/>
              </a:solidFill>
              <a:latin typeface="Raleway Thin"/>
              <a:ea typeface="Raleway Thin"/>
              <a:cs typeface="Raleway Thin"/>
              <a:sym typeface="Raleway Thin"/>
            </a:endParaRPr>
          </a:p>
        </p:txBody>
      </p:sp>
      <p:sp>
        <p:nvSpPr>
          <p:cNvPr id="587" name="Google Shape;587;p36"/>
          <p:cNvSpPr/>
          <p:nvPr/>
        </p:nvSpPr>
        <p:spPr>
          <a:xfrm>
            <a:off x="855025" y="1497025"/>
            <a:ext cx="72234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6"/>
          <p:cNvSpPr txBox="1"/>
          <p:nvPr/>
        </p:nvSpPr>
        <p:spPr>
          <a:xfrm>
            <a:off x="1053975" y="1811900"/>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Objective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#4:</a:t>
            </a:r>
            <a:endParaRPr b="1" sz="1200">
              <a:latin typeface="Raleway"/>
              <a:ea typeface="Raleway"/>
              <a:cs typeface="Raleway"/>
              <a:sym typeface="Raleway"/>
            </a:endParaRPr>
          </a:p>
        </p:txBody>
      </p:sp>
      <p:sp>
        <p:nvSpPr>
          <p:cNvPr id="589" name="Google Shape;589;p36"/>
          <p:cNvSpPr txBox="1"/>
          <p:nvPr/>
        </p:nvSpPr>
        <p:spPr>
          <a:xfrm>
            <a:off x="2221250" y="1811900"/>
            <a:ext cx="5356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multidisciplinary team of civil servants advised by commons (= LAWG)</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590" name="Google Shape;590;p36"/>
          <p:cNvSpPr txBox="1"/>
          <p:nvPr/>
        </p:nvSpPr>
        <p:spPr>
          <a:xfrm>
            <a:off x="2221250" y="2574975"/>
            <a:ext cx="54939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Having a </a:t>
            </a:r>
            <a:r>
              <a:rPr lang="en" sz="1100">
                <a:solidFill>
                  <a:srgbClr val="999999"/>
                </a:solidFill>
                <a:latin typeface="Raleway"/>
                <a:ea typeface="Raleway"/>
                <a:cs typeface="Raleway"/>
                <a:sym typeface="Raleway"/>
              </a:rPr>
              <a:t>catalog and a written methodology for the approach of e.g. open call. </a:t>
            </a:r>
            <a:endParaRPr sz="1100">
              <a:solidFill>
                <a:srgbClr val="999999"/>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H</a:t>
            </a:r>
            <a:r>
              <a:rPr lang="en" sz="1100">
                <a:solidFill>
                  <a:srgbClr val="999999"/>
                </a:solidFill>
                <a:latin typeface="Raleway"/>
                <a:ea typeface="Raleway"/>
                <a:cs typeface="Raleway"/>
                <a:sym typeface="Raleway"/>
              </a:rPr>
              <a:t>aving an incubator to support starting initiatives. </a:t>
            </a:r>
            <a:endParaRPr sz="1100">
              <a:solidFill>
                <a:srgbClr val="999999"/>
              </a:solidFill>
              <a:latin typeface="Raleway"/>
              <a:ea typeface="Raleway"/>
              <a:cs typeface="Raleway"/>
              <a:sym typeface="Raleway"/>
            </a:endParaRPr>
          </a:p>
        </p:txBody>
      </p:sp>
      <p:sp>
        <p:nvSpPr>
          <p:cNvPr id="591" name="Google Shape;591;p36"/>
          <p:cNvSpPr txBox="1"/>
          <p:nvPr/>
        </p:nvSpPr>
        <p:spPr>
          <a:xfrm>
            <a:off x="2253100" y="3469950"/>
            <a:ext cx="5325000" cy="43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Having a list of parameters to measure </a:t>
            </a:r>
            <a:r>
              <a:rPr lang="en" sz="1100">
                <a:solidFill>
                  <a:srgbClr val="999999"/>
                </a:solidFill>
                <a:latin typeface="Raleway"/>
                <a:ea typeface="Raleway"/>
                <a:cs typeface="Raleway"/>
                <a:sym typeface="Raleway"/>
              </a:rPr>
              <a:t>social impact </a:t>
            </a:r>
            <a:r>
              <a:rPr lang="en" sz="1100">
                <a:solidFill>
                  <a:srgbClr val="999999"/>
                </a:solidFill>
                <a:latin typeface="Raleway"/>
                <a:ea typeface="Raleway"/>
                <a:cs typeface="Raleway"/>
                <a:sym typeface="Raleway"/>
              </a:rPr>
              <a:t>- to use in our agreements</a:t>
            </a:r>
            <a:endParaRPr sz="1100">
              <a:solidFill>
                <a:srgbClr val="999999"/>
              </a:solidFill>
              <a:latin typeface="Raleway"/>
              <a:ea typeface="Raleway"/>
              <a:cs typeface="Raleway"/>
              <a:sym typeface="Raleway"/>
            </a:endParaRPr>
          </a:p>
        </p:txBody>
      </p:sp>
      <p:sp>
        <p:nvSpPr>
          <p:cNvPr id="592" name="Google Shape;592;p36"/>
          <p:cNvSpPr txBox="1"/>
          <p:nvPr/>
        </p:nvSpPr>
        <p:spPr>
          <a:xfrm>
            <a:off x="2221250" y="4062625"/>
            <a:ext cx="53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all the initiatives we support as a city are open, tolerant, and as inclusive as possible…  </a:t>
            </a:r>
            <a:endParaRPr sz="1100">
              <a:solidFill>
                <a:srgbClr val="999999"/>
              </a:solidFill>
              <a:latin typeface="Raleway"/>
              <a:ea typeface="Raleway"/>
              <a:cs typeface="Raleway"/>
              <a:sym typeface="Raleway"/>
            </a:endParaRPr>
          </a:p>
        </p:txBody>
      </p:sp>
      <p:sp>
        <p:nvSpPr>
          <p:cNvPr id="593" name="Google Shape;593;p36"/>
          <p:cNvSpPr txBox="1"/>
          <p:nvPr/>
        </p:nvSpPr>
        <p:spPr>
          <a:xfrm>
            <a:off x="3836300" y="828250"/>
            <a:ext cx="39360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 </a:t>
            </a:r>
            <a:r>
              <a:rPr b="1" lang="en" sz="1100">
                <a:solidFill>
                  <a:schemeClr val="dk1"/>
                </a:solidFill>
                <a:highlight>
                  <a:srgbClr val="FFFFFF"/>
                </a:highlight>
                <a:latin typeface="Raleway"/>
                <a:ea typeface="Raleway"/>
                <a:cs typeface="Raleway"/>
                <a:sym typeface="Raleway"/>
              </a:rPr>
              <a:t>in</a:t>
            </a:r>
            <a:r>
              <a:rPr b="1" lang="en" sz="1100">
                <a:solidFill>
                  <a:schemeClr val="dk1"/>
                </a:solidFill>
                <a:highlight>
                  <a:srgbClr val="FFFFFF"/>
                </a:highlight>
                <a:latin typeface="Raleway"/>
                <a:ea typeface="Raleway"/>
                <a:cs typeface="Raleway"/>
                <a:sym typeface="Raleway"/>
              </a:rPr>
              <a:t> the box below, please briefly evaluate the success of your objectives described in Slide 11 for the project.</a:t>
            </a:r>
            <a:endParaRPr b="1" sz="1100">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37"/>
          <p:cNvSpPr txBox="1"/>
          <p:nvPr/>
        </p:nvSpPr>
        <p:spPr>
          <a:xfrm>
            <a:off x="344925" y="187800"/>
            <a:ext cx="76086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End Point (template)</a:t>
            </a:r>
            <a:endParaRPr sz="2400">
              <a:latin typeface="Raleway Thin"/>
              <a:ea typeface="Raleway Thin"/>
              <a:cs typeface="Raleway Thin"/>
              <a:sym typeface="Raleway Thin"/>
            </a:endParaRPr>
          </a:p>
        </p:txBody>
      </p:sp>
      <p:sp>
        <p:nvSpPr>
          <p:cNvPr id="599" name="Google Shape;599;p37"/>
          <p:cNvSpPr txBox="1"/>
          <p:nvPr/>
        </p:nvSpPr>
        <p:spPr>
          <a:xfrm>
            <a:off x="470638" y="833075"/>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Evaluation</a:t>
            </a:r>
            <a:endParaRPr>
              <a:solidFill>
                <a:srgbClr val="FFFFFF"/>
              </a:solidFill>
              <a:latin typeface="Raleway Thin"/>
              <a:ea typeface="Raleway Thin"/>
              <a:cs typeface="Raleway Thin"/>
              <a:sym typeface="Raleway Thin"/>
            </a:endParaRPr>
          </a:p>
        </p:txBody>
      </p:sp>
      <p:sp>
        <p:nvSpPr>
          <p:cNvPr id="600" name="Google Shape;600;p37"/>
          <p:cNvSpPr txBox="1"/>
          <p:nvPr/>
        </p:nvSpPr>
        <p:spPr>
          <a:xfrm>
            <a:off x="1907250" y="681450"/>
            <a:ext cx="5487900" cy="5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u="sng">
                <a:solidFill>
                  <a:schemeClr val="dk1"/>
                </a:solidFill>
                <a:highlight>
                  <a:schemeClr val="lt1"/>
                </a:highlight>
                <a:latin typeface="Raleway"/>
                <a:ea typeface="Raleway"/>
                <a:cs typeface="Raleway"/>
                <a:sym typeface="Raleway"/>
              </a:rPr>
              <a:t>During the meeting,</a:t>
            </a:r>
            <a:r>
              <a:rPr b="1" lang="en" sz="1100">
                <a:solidFill>
                  <a:schemeClr val="dk1"/>
                </a:solidFill>
                <a:highlight>
                  <a:srgbClr val="FFFFFF"/>
                </a:highlight>
                <a:latin typeface="Raleway"/>
                <a:ea typeface="Raleway"/>
                <a:cs typeface="Raleway"/>
                <a:sym typeface="Raleway"/>
              </a:rPr>
              <a:t> r</a:t>
            </a:r>
            <a:r>
              <a:rPr b="1" lang="en" sz="1100">
                <a:solidFill>
                  <a:schemeClr val="dk1"/>
                </a:solidFill>
                <a:highlight>
                  <a:srgbClr val="FFFFFF"/>
                </a:highlight>
                <a:latin typeface="Raleway"/>
                <a:ea typeface="Raleway"/>
                <a:cs typeface="Raleway"/>
                <a:sym typeface="Raleway"/>
              </a:rPr>
              <a:t>eflect on the 5 indicators and their development through the project.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-What changed and why did they change?</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-What do you think of your ending point?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p:txBody>
      </p:sp>
      <p:sp>
        <p:nvSpPr>
          <p:cNvPr id="601" name="Google Shape;601;p37"/>
          <p:cNvSpPr txBox="1"/>
          <p:nvPr/>
        </p:nvSpPr>
        <p:spPr>
          <a:xfrm>
            <a:off x="0" y="1418400"/>
            <a:ext cx="69906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Regarding the 5 indicators, our transfer journey developed in the following ways:</a:t>
            </a:r>
            <a:endParaRPr b="1" sz="1200">
              <a:latin typeface="Raleway"/>
              <a:ea typeface="Raleway"/>
              <a:cs typeface="Raleway"/>
              <a:sym typeface="Raleway"/>
            </a:endParaRPr>
          </a:p>
        </p:txBody>
      </p:sp>
      <p:sp>
        <p:nvSpPr>
          <p:cNvPr id="602" name="Google Shape;602;p37"/>
          <p:cNvSpPr/>
          <p:nvPr/>
        </p:nvSpPr>
        <p:spPr>
          <a:xfrm>
            <a:off x="6854225" y="1778400"/>
            <a:ext cx="2244000" cy="3208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txBox="1"/>
          <p:nvPr/>
        </p:nvSpPr>
        <p:spPr>
          <a:xfrm>
            <a:off x="6854225" y="1911950"/>
            <a:ext cx="2244000" cy="31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Thanks to civic estate, we have been able to take good steps forward. The process gave us time to think carefully about where we can still make progress.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rPr lang="en" sz="1100">
                <a:solidFill>
                  <a:srgbClr val="999999"/>
                </a:solidFill>
                <a:latin typeface="Raleway"/>
                <a:ea typeface="Raleway"/>
                <a:cs typeface="Raleway"/>
                <a:sym typeface="Raleway"/>
              </a:rPr>
              <a:t>We certainly want to continue on the path we have taken, even after the completion of the project. </a:t>
            </a:r>
            <a:endParaRPr sz="1100">
              <a:solidFill>
                <a:srgbClr val="999999"/>
              </a:solidFill>
              <a:latin typeface="Raleway"/>
              <a:ea typeface="Raleway"/>
              <a:cs typeface="Raleway"/>
              <a:sym typeface="Raleway"/>
            </a:endParaRPr>
          </a:p>
        </p:txBody>
      </p:sp>
      <p:graphicFrame>
        <p:nvGraphicFramePr>
          <p:cNvPr id="604" name="Google Shape;604;p37"/>
          <p:cNvGraphicFramePr/>
          <p:nvPr/>
        </p:nvGraphicFramePr>
        <p:xfrm>
          <a:off x="136838" y="1841500"/>
          <a:ext cx="3000000" cy="3000000"/>
        </p:xfrm>
        <a:graphic>
          <a:graphicData uri="http://schemas.openxmlformats.org/drawingml/2006/table">
            <a:tbl>
              <a:tblPr>
                <a:noFill/>
                <a:tableStyleId>{B4E63FE6-2A3B-450F-97B1-C73A20550349}</a:tableStyleId>
              </a:tblPr>
              <a:tblGrid>
                <a:gridCol w="821225"/>
                <a:gridCol w="4592500"/>
                <a:gridCol w="1227450"/>
              </a:tblGrid>
              <a:tr h="441300">
                <a:tc>
                  <a:txBody>
                    <a:bodyPr/>
                    <a:lstStyle/>
                    <a:p>
                      <a:pPr indent="0" lvl="0" marL="0" rtl="0" algn="r">
                        <a:lnSpc>
                          <a:spcPct val="100000"/>
                        </a:lnSpc>
                        <a:spcBef>
                          <a:spcPts val="0"/>
                        </a:spcBef>
                        <a:spcAft>
                          <a:spcPts val="0"/>
                        </a:spcAft>
                        <a:buNone/>
                      </a:pPr>
                      <a:r>
                        <a:rPr b="1" lang="en" sz="1100">
                          <a:solidFill>
                            <a:schemeClr val="dk1"/>
                          </a:solidFill>
                          <a:latin typeface="Raleway"/>
                          <a:ea typeface="Raleway"/>
                          <a:cs typeface="Raleway"/>
                          <a:sym typeface="Raleway"/>
                        </a:rPr>
                        <a:t>Indicator</a:t>
                      </a:r>
                      <a:endParaRPr b="1" sz="1100">
                        <a:solidFill>
                          <a:schemeClr val="dk1"/>
                        </a:solidFill>
                        <a:latin typeface="Raleway"/>
                        <a:ea typeface="Raleway"/>
                        <a:cs typeface="Raleway"/>
                        <a:sym typeface="Raleway"/>
                      </a:endParaRPr>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How did this indicator develop? Why?</a:t>
                      </a:r>
                      <a:endParaRPr sz="1100"/>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Weak, Moderate,  or Strong?</a:t>
                      </a:r>
                      <a:endParaRPr sz="1100"/>
                    </a:p>
                  </a:txBody>
                  <a:tcPr marT="91425" marB="91425" marR="91425" marL="91425"/>
                </a:tc>
              </a:tr>
              <a:tr h="4028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Co-Gov</a:t>
                      </a:r>
                      <a:endParaRPr sz="1300"/>
                    </a:p>
                  </a:txBody>
                  <a:tcPr marT="91425" marB="91425" marR="91425" marL="91425">
                    <a:solidFill>
                      <a:srgbClr val="F1C232"/>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this is more clearly structured, there are known points of contact and good cooperation</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4028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Enabling State</a:t>
                      </a:r>
                      <a:endParaRPr sz="1300"/>
                    </a:p>
                  </a:txBody>
                  <a:tcPr marT="91425" marB="91425" marR="91425" marL="91425">
                    <a:solidFill>
                      <a:srgbClr val="E288C4"/>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The State plays a facilitating role, we support the actions of the commons, but do not decide on them.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5559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Soc&amp;econ pool</a:t>
                      </a:r>
                      <a:endParaRPr sz="1300"/>
                    </a:p>
                  </a:txBody>
                  <a:tcPr marT="91425" marB="91425" marR="91425" marL="91425">
                    <a:solidFill>
                      <a:srgbClr val="93C47D"/>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Working on it, but nog finished yet</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MODERATE</a:t>
                      </a:r>
                      <a:endParaRPr sz="1000">
                        <a:latin typeface="Raleway"/>
                        <a:ea typeface="Raleway"/>
                        <a:cs typeface="Raleway"/>
                        <a:sym typeface="Raleway"/>
                      </a:endParaRPr>
                    </a:p>
                  </a:txBody>
                  <a:tcPr marT="91425" marB="91425" marR="91425" marL="91425"/>
                </a:tc>
              </a:tr>
              <a:tr h="5559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Experimentalism</a:t>
                      </a:r>
                      <a:endParaRPr sz="1300"/>
                    </a:p>
                  </a:txBody>
                  <a:tcPr marT="91425" marB="91425" marR="91425" marL="91425">
                    <a:solidFill>
                      <a:srgbClr val="6D9EEB"/>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we dare to make space for experimentation. Our commons do it, but the city itself also dares to be innovative in its rules and regulations.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STRONG</a:t>
                      </a:r>
                      <a:endParaRPr sz="1000">
                        <a:latin typeface="Raleway"/>
                        <a:ea typeface="Raleway"/>
                        <a:cs typeface="Raleway"/>
                        <a:sym typeface="Raleway"/>
                      </a:endParaRPr>
                    </a:p>
                  </a:txBody>
                  <a:tcPr marT="91425" marB="91425" marR="91425" marL="91425"/>
                </a:tc>
              </a:tr>
              <a:tr h="58520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Tech justice</a:t>
                      </a:r>
                      <a:endParaRPr sz="1300"/>
                    </a:p>
                  </a:txBody>
                  <a:tcPr marT="91425" marB="91425" marR="91425" marL="91425">
                    <a:solidFill>
                      <a:srgbClr val="E69138"/>
                    </a:solidFill>
                  </a:tcPr>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Certainly thanks to covid, we have made great leaps forward here, but we cannot say that we are already reaching everyone by digital way; a number of basic conditions (e.g. everyone has access to a digital device) have not been met. </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MODERATE</a:t>
                      </a:r>
                      <a:endParaRPr sz="10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p:nvPr/>
        </p:nvSpPr>
        <p:spPr>
          <a:xfrm>
            <a:off x="287450" y="1319475"/>
            <a:ext cx="7142100" cy="36462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14" name="Google Shape;114;p15"/>
          <p:cNvSpPr txBox="1"/>
          <p:nvPr/>
        </p:nvSpPr>
        <p:spPr>
          <a:xfrm>
            <a:off x="1640325" y="571625"/>
            <a:ext cx="42399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provide a short description of:</a:t>
            </a:r>
            <a:endParaRPr b="1" sz="1200">
              <a:solidFill>
                <a:schemeClr val="dk1"/>
              </a:solidFill>
              <a:highlight>
                <a:srgbClr val="FFFFFF"/>
              </a:highlight>
              <a:latin typeface="Raleway"/>
              <a:ea typeface="Raleway"/>
              <a:cs typeface="Raleway"/>
              <a:sym typeface="Raleway"/>
            </a:endParaRPr>
          </a:p>
          <a:p>
            <a:pPr indent="0" lvl="0" marL="45720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-why you joined the transfer network to start with </a:t>
            </a:r>
            <a:endParaRPr b="1" sz="1200">
              <a:solidFill>
                <a:schemeClr val="dk1"/>
              </a:solidFill>
              <a:highlight>
                <a:srgbClr val="FFFFFF"/>
              </a:highlight>
              <a:latin typeface="Raleway"/>
              <a:ea typeface="Raleway"/>
              <a:cs typeface="Raleway"/>
              <a:sym typeface="Raleway"/>
            </a:endParaRPr>
          </a:p>
          <a:p>
            <a:pPr indent="0" lvl="0" marL="45720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-what were your expectations </a:t>
            </a:r>
            <a:endParaRPr b="1" sz="1200">
              <a:latin typeface="Raleway"/>
              <a:ea typeface="Raleway"/>
              <a:cs typeface="Raleway"/>
              <a:sym typeface="Raleway"/>
            </a:endParaRPr>
          </a:p>
        </p:txBody>
      </p:sp>
      <p:sp>
        <p:nvSpPr>
          <p:cNvPr id="115" name="Google Shape;115;p15"/>
          <p:cNvSpPr txBox="1"/>
          <p:nvPr/>
        </p:nvSpPr>
        <p:spPr>
          <a:xfrm>
            <a:off x="2825000" y="1378325"/>
            <a:ext cx="2067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Ghent</a:t>
            </a:r>
            <a:endParaRPr>
              <a:solidFill>
                <a:srgbClr val="B7B7B7"/>
              </a:solidFill>
              <a:latin typeface="Raleway Thin"/>
              <a:ea typeface="Raleway Thin"/>
              <a:cs typeface="Raleway Thin"/>
              <a:sym typeface="Raleway Thin"/>
            </a:endParaRPr>
          </a:p>
        </p:txBody>
      </p:sp>
      <p:sp>
        <p:nvSpPr>
          <p:cNvPr id="116" name="Google Shape;116;p15"/>
          <p:cNvSpPr txBox="1"/>
          <p:nvPr/>
        </p:nvSpPr>
        <p:spPr>
          <a:xfrm>
            <a:off x="543413" y="2178125"/>
            <a:ext cx="4166700" cy="36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Raleway"/>
              <a:buAutoNum type="arabicPeriod"/>
            </a:pPr>
            <a:r>
              <a:rPr b="1" lang="en" sz="1300">
                <a:latin typeface="Raleway"/>
                <a:ea typeface="Raleway"/>
                <a:cs typeface="Raleway"/>
                <a:sym typeface="Raleway"/>
              </a:rPr>
              <a:t>We joined the transfer network because...</a:t>
            </a:r>
            <a:endParaRPr b="1" sz="1300">
              <a:latin typeface="Raleway"/>
              <a:ea typeface="Raleway"/>
              <a:cs typeface="Raleway"/>
              <a:sym typeface="Raleway"/>
            </a:endParaRPr>
          </a:p>
        </p:txBody>
      </p:sp>
      <p:sp>
        <p:nvSpPr>
          <p:cNvPr id="117" name="Google Shape;117;p15"/>
          <p:cNvSpPr txBox="1"/>
          <p:nvPr/>
        </p:nvSpPr>
        <p:spPr>
          <a:xfrm>
            <a:off x="1017725" y="2471750"/>
            <a:ext cx="5348700" cy="9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After Urbact program REFILL, we wanted to </a:t>
            </a:r>
            <a:endParaRPr sz="1100">
              <a:solidFill>
                <a:srgbClr val="999999"/>
              </a:solidFill>
              <a:latin typeface="Raleway"/>
              <a:ea typeface="Raleway"/>
              <a:cs typeface="Raleway"/>
              <a:sym typeface="Raleway"/>
            </a:endParaRPr>
          </a:p>
          <a:p>
            <a:pPr indent="-298450" lvl="0" marL="457200" rtl="0" algn="l">
              <a:spcBef>
                <a:spcPts val="0"/>
              </a:spcBef>
              <a:spcAft>
                <a:spcPts val="0"/>
              </a:spcAft>
              <a:buClr>
                <a:srgbClr val="999999"/>
              </a:buClr>
              <a:buSzPts val="1100"/>
              <a:buFont typeface="Raleway"/>
              <a:buChar char="-"/>
            </a:pPr>
            <a:r>
              <a:rPr lang="en" sz="1100">
                <a:solidFill>
                  <a:srgbClr val="999999"/>
                </a:solidFill>
                <a:latin typeface="Raleway"/>
                <a:ea typeface="Raleway"/>
                <a:cs typeface="Raleway"/>
                <a:sym typeface="Raleway"/>
              </a:rPr>
              <a:t>provide simple and facilitating legal frameworks </a:t>
            </a:r>
            <a:endParaRPr sz="1100">
              <a:solidFill>
                <a:srgbClr val="999999"/>
              </a:solidFill>
              <a:latin typeface="Raleway"/>
              <a:ea typeface="Raleway"/>
              <a:cs typeface="Raleway"/>
              <a:sym typeface="Raleway"/>
            </a:endParaRPr>
          </a:p>
          <a:p>
            <a:pPr indent="-298450" lvl="0" marL="457200" rtl="0" algn="l">
              <a:spcBef>
                <a:spcPts val="0"/>
              </a:spcBef>
              <a:spcAft>
                <a:spcPts val="0"/>
              </a:spcAft>
              <a:buClr>
                <a:srgbClr val="999999"/>
              </a:buClr>
              <a:buSzPts val="1100"/>
              <a:buFont typeface="Raleway"/>
              <a:buChar char="-"/>
            </a:pPr>
            <a:r>
              <a:rPr lang="en" sz="1100">
                <a:solidFill>
                  <a:srgbClr val="999999"/>
                </a:solidFill>
                <a:latin typeface="Raleway"/>
                <a:ea typeface="Raleway"/>
                <a:cs typeface="Raleway"/>
                <a:sym typeface="Raleway"/>
              </a:rPr>
              <a:t>Foresee an innovative legal framework (a checklist) to support new </a:t>
            </a:r>
            <a:r>
              <a:rPr lang="en" sz="1100">
                <a:solidFill>
                  <a:srgbClr val="999999"/>
                </a:solidFill>
                <a:latin typeface="Raleway"/>
                <a:ea typeface="Raleway"/>
                <a:cs typeface="Raleway"/>
                <a:sym typeface="Raleway"/>
              </a:rPr>
              <a:t>initiatives</a:t>
            </a:r>
            <a:r>
              <a:rPr lang="en" sz="1100">
                <a:solidFill>
                  <a:srgbClr val="999999"/>
                </a:solidFill>
                <a:latin typeface="Raleway"/>
                <a:ea typeface="Raleway"/>
                <a:cs typeface="Raleway"/>
                <a:sym typeface="Raleway"/>
              </a:rPr>
              <a:t> in the best possible way</a:t>
            </a:r>
            <a:endParaRPr sz="1100">
              <a:solidFill>
                <a:srgbClr val="999999"/>
              </a:solidFill>
              <a:latin typeface="Raleway"/>
              <a:ea typeface="Raleway"/>
              <a:cs typeface="Raleway"/>
              <a:sym typeface="Raleway"/>
            </a:endParaRPr>
          </a:p>
          <a:p>
            <a:pPr indent="-298450" lvl="0" marL="457200" rtl="0" algn="l">
              <a:spcBef>
                <a:spcPts val="0"/>
              </a:spcBef>
              <a:spcAft>
                <a:spcPts val="0"/>
              </a:spcAft>
              <a:buClr>
                <a:srgbClr val="999999"/>
              </a:buClr>
              <a:buSzPts val="1100"/>
              <a:buFont typeface="Raleway"/>
              <a:buChar char="-"/>
            </a:pPr>
            <a:r>
              <a:rPr lang="en" sz="1100">
                <a:solidFill>
                  <a:srgbClr val="999999"/>
                </a:solidFill>
                <a:latin typeface="Raleway"/>
                <a:ea typeface="Raleway"/>
                <a:cs typeface="Raleway"/>
                <a:sym typeface="Raleway"/>
              </a:rPr>
              <a:t>Work on a specific asset </a:t>
            </a:r>
            <a:endParaRPr sz="1100">
              <a:solidFill>
                <a:srgbClr val="999999"/>
              </a:solidFill>
              <a:latin typeface="Raleway"/>
              <a:ea typeface="Raleway"/>
              <a:cs typeface="Raleway"/>
              <a:sym typeface="Raleway"/>
            </a:endParaRPr>
          </a:p>
        </p:txBody>
      </p:sp>
      <p:sp>
        <p:nvSpPr>
          <p:cNvPr id="118" name="Google Shape;118;p15"/>
          <p:cNvSpPr txBox="1"/>
          <p:nvPr/>
        </p:nvSpPr>
        <p:spPr>
          <a:xfrm>
            <a:off x="646300" y="3545350"/>
            <a:ext cx="4166700" cy="36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Raleway"/>
                <a:ea typeface="Raleway"/>
                <a:cs typeface="Raleway"/>
                <a:sym typeface="Raleway"/>
              </a:rPr>
              <a:t>2.      Our expectations were...</a:t>
            </a:r>
            <a:endParaRPr b="1" sz="1300">
              <a:latin typeface="Raleway"/>
              <a:ea typeface="Raleway"/>
              <a:cs typeface="Raleway"/>
              <a:sym typeface="Raleway"/>
            </a:endParaRPr>
          </a:p>
        </p:txBody>
      </p:sp>
      <p:sp>
        <p:nvSpPr>
          <p:cNvPr id="119" name="Google Shape;119;p15"/>
          <p:cNvSpPr txBox="1"/>
          <p:nvPr/>
        </p:nvSpPr>
        <p:spPr>
          <a:xfrm>
            <a:off x="1017725" y="3850175"/>
            <a:ext cx="5348700" cy="10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 </a:t>
            </a:r>
            <a:r>
              <a:rPr lang="en" sz="1100">
                <a:solidFill>
                  <a:srgbClr val="999999"/>
                </a:solidFill>
                <a:latin typeface="Raleway"/>
                <a:ea typeface="Raleway"/>
                <a:cs typeface="Raleway"/>
                <a:sym typeface="Raleway"/>
              </a:rPr>
              <a:t>- breaking through conflicting interests - </a:t>
            </a:r>
            <a:endParaRPr sz="1100">
              <a:solidFill>
                <a:srgbClr val="999999"/>
              </a:solidFill>
              <a:latin typeface="Raleway"/>
              <a:ea typeface="Raleway"/>
              <a:cs typeface="Raleway"/>
              <a:sym typeface="Raleway"/>
            </a:endParaRPr>
          </a:p>
          <a:p>
            <a:pPr indent="-298450" lvl="0" marL="457200" rtl="0" algn="l">
              <a:spcBef>
                <a:spcPts val="0"/>
              </a:spcBef>
              <a:spcAft>
                <a:spcPts val="0"/>
              </a:spcAft>
              <a:buClr>
                <a:srgbClr val="999999"/>
              </a:buClr>
              <a:buSzPts val="1100"/>
              <a:buFont typeface="Raleway"/>
              <a:buChar char="-"/>
            </a:pPr>
            <a:r>
              <a:rPr lang="en" sz="1100">
                <a:solidFill>
                  <a:srgbClr val="999999"/>
                </a:solidFill>
                <a:latin typeface="Raleway"/>
                <a:ea typeface="Raleway"/>
                <a:cs typeface="Raleway"/>
                <a:sym typeface="Raleway"/>
              </a:rPr>
              <a:t>Strengthening citizens initiatives and and enhance sustainability</a:t>
            </a:r>
            <a:endParaRPr sz="1100">
              <a:solidFill>
                <a:srgbClr val="999999"/>
              </a:solidFill>
              <a:latin typeface="Raleway"/>
              <a:ea typeface="Raleway"/>
              <a:cs typeface="Raleway"/>
              <a:sym typeface="Raleway"/>
            </a:endParaRPr>
          </a:p>
          <a:p>
            <a:pPr indent="-298450" lvl="0" marL="457200" rtl="0" algn="l">
              <a:spcBef>
                <a:spcPts val="0"/>
              </a:spcBef>
              <a:spcAft>
                <a:spcPts val="0"/>
              </a:spcAft>
              <a:buClr>
                <a:srgbClr val="999999"/>
              </a:buClr>
              <a:buSzPts val="1100"/>
              <a:buFont typeface="Raleway"/>
              <a:buChar char="-"/>
            </a:pPr>
            <a:r>
              <a:rPr lang="en" sz="1100">
                <a:solidFill>
                  <a:srgbClr val="999999"/>
                </a:solidFill>
                <a:latin typeface="Raleway"/>
                <a:ea typeface="Raleway"/>
                <a:cs typeface="Raleway"/>
                <a:sym typeface="Raleway"/>
              </a:rPr>
              <a:t>Enhance the new role of the city in reinforcing citizen initiatives</a:t>
            </a:r>
            <a:endParaRPr sz="1100">
              <a:solidFill>
                <a:srgbClr val="999999"/>
              </a:solidFill>
              <a:latin typeface="Raleway"/>
              <a:ea typeface="Raleway"/>
              <a:cs typeface="Raleway"/>
              <a:sym typeface="Raleway"/>
            </a:endParaRPr>
          </a:p>
        </p:txBody>
      </p:sp>
      <p:sp>
        <p:nvSpPr>
          <p:cNvPr id="120" name="Google Shape;120;p15"/>
          <p:cNvSpPr txBox="1"/>
          <p:nvPr/>
        </p:nvSpPr>
        <p:spPr>
          <a:xfrm>
            <a:off x="384975" y="681600"/>
            <a:ext cx="1248900" cy="413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1. Evaluation</a:t>
            </a:r>
            <a:endParaRPr>
              <a:solidFill>
                <a:srgbClr val="FFFFFF"/>
              </a:solidFill>
              <a:latin typeface="Raleway Thin"/>
              <a:ea typeface="Raleway Thin"/>
              <a:cs typeface="Raleway Thin"/>
              <a:sym typeface="Raleway Thin"/>
            </a:endParaRPr>
          </a:p>
        </p:txBody>
      </p:sp>
      <p:pic>
        <p:nvPicPr>
          <p:cNvPr id="121" name="Google Shape;121;p15"/>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122" name="Google Shape;122;p15"/>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28" name="Google Shape;128;p16"/>
          <p:cNvSpPr txBox="1"/>
          <p:nvPr/>
        </p:nvSpPr>
        <p:spPr>
          <a:xfrm>
            <a:off x="1267180" y="773054"/>
            <a:ext cx="1132800" cy="413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2. </a:t>
            </a:r>
            <a:r>
              <a:rPr lang="en">
                <a:solidFill>
                  <a:srgbClr val="FFFFFF"/>
                </a:solidFill>
                <a:latin typeface="Raleway Thin"/>
                <a:ea typeface="Raleway Thin"/>
                <a:cs typeface="Raleway Thin"/>
                <a:sym typeface="Raleway Thin"/>
              </a:rPr>
              <a:t>Assets</a:t>
            </a:r>
            <a:endParaRPr>
              <a:solidFill>
                <a:srgbClr val="FFFFFF"/>
              </a:solidFill>
              <a:latin typeface="Raleway Thin"/>
              <a:ea typeface="Raleway Thin"/>
              <a:cs typeface="Raleway Thin"/>
              <a:sym typeface="Raleway Thin"/>
            </a:endParaRPr>
          </a:p>
        </p:txBody>
      </p:sp>
      <p:sp>
        <p:nvSpPr>
          <p:cNvPr id="129" name="Google Shape;129;p16"/>
          <p:cNvSpPr/>
          <p:nvPr/>
        </p:nvSpPr>
        <p:spPr>
          <a:xfrm>
            <a:off x="7696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nvSpPr>
        <p:spPr>
          <a:xfrm>
            <a:off x="18391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131" name="Google Shape;131;p16"/>
          <p:cNvSpPr txBox="1"/>
          <p:nvPr/>
        </p:nvSpPr>
        <p:spPr>
          <a:xfrm>
            <a:off x="2508125" y="681600"/>
            <a:ext cx="45663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spaces below, please provide images of your STARTING asset(s) along with a short description (ex. Type of building, etc.).</a:t>
            </a:r>
            <a:endParaRPr b="1" sz="1200">
              <a:latin typeface="Raleway"/>
              <a:ea typeface="Raleway"/>
              <a:cs typeface="Raleway"/>
              <a:sym typeface="Raleway"/>
            </a:endParaRPr>
          </a:p>
        </p:txBody>
      </p:sp>
      <p:sp>
        <p:nvSpPr>
          <p:cNvPr id="132" name="Google Shape;132;p16"/>
          <p:cNvSpPr/>
          <p:nvPr/>
        </p:nvSpPr>
        <p:spPr>
          <a:xfrm>
            <a:off x="1714450" y="4051050"/>
            <a:ext cx="1794600" cy="83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txBox="1"/>
          <p:nvPr/>
        </p:nvSpPr>
        <p:spPr>
          <a:xfrm>
            <a:off x="1834450" y="4103700"/>
            <a:ext cx="15546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Tax regulation on the use of public space: exemption for citizen initiatives</a:t>
            </a:r>
            <a:endParaRPr sz="1100">
              <a:latin typeface="Raleway"/>
              <a:ea typeface="Raleway"/>
              <a:cs typeface="Raleway"/>
              <a:sym typeface="Raleway"/>
            </a:endParaRPr>
          </a:p>
        </p:txBody>
      </p:sp>
      <p:sp>
        <p:nvSpPr>
          <p:cNvPr id="134" name="Google Shape;134;p16"/>
          <p:cNvSpPr/>
          <p:nvPr/>
        </p:nvSpPr>
        <p:spPr>
          <a:xfrm>
            <a:off x="4690100" y="1485900"/>
            <a:ext cx="3684300" cy="2366100"/>
          </a:xfrm>
          <a:prstGeom prst="roundRect">
            <a:avLst>
              <a:gd fmla="val 16667" name="adj"/>
            </a:avLst>
          </a:prstGeom>
          <a:noFill/>
          <a:ln cap="flat" cmpd="sng" w="19050">
            <a:solidFill>
              <a:srgbClr val="FF99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txBox="1"/>
          <p:nvPr/>
        </p:nvSpPr>
        <p:spPr>
          <a:xfrm>
            <a:off x="5759625" y="2218701"/>
            <a:ext cx="1440000" cy="7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B7B7B7"/>
                </a:solidFill>
                <a:latin typeface="Raleway Thin"/>
                <a:ea typeface="Raleway Thin"/>
                <a:cs typeface="Raleway Thin"/>
                <a:sym typeface="Raleway Thin"/>
              </a:rPr>
              <a:t>PLACE  PICTURE(S) OF YOUR ASSETS HERE</a:t>
            </a:r>
            <a:endParaRPr>
              <a:solidFill>
                <a:srgbClr val="B7B7B7"/>
              </a:solidFill>
              <a:latin typeface="Raleway Thin"/>
              <a:ea typeface="Raleway Thin"/>
              <a:cs typeface="Raleway Thin"/>
              <a:sym typeface="Raleway Thin"/>
            </a:endParaRPr>
          </a:p>
        </p:txBody>
      </p:sp>
      <p:sp>
        <p:nvSpPr>
          <p:cNvPr id="136" name="Google Shape;136;p16"/>
          <p:cNvSpPr/>
          <p:nvPr/>
        </p:nvSpPr>
        <p:spPr>
          <a:xfrm>
            <a:off x="5634950" y="4051050"/>
            <a:ext cx="1794600" cy="83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nvSpPr>
        <p:spPr>
          <a:xfrm>
            <a:off x="5754950" y="4103700"/>
            <a:ext cx="15546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St-Joseph church: open call for a manager</a:t>
            </a:r>
            <a:endParaRPr sz="1100">
              <a:latin typeface="Raleway"/>
              <a:ea typeface="Raleway"/>
              <a:cs typeface="Raleway"/>
              <a:sym typeface="Raleway"/>
            </a:endParaRPr>
          </a:p>
        </p:txBody>
      </p:sp>
      <p:pic>
        <p:nvPicPr>
          <p:cNvPr id="138" name="Google Shape;138;p16"/>
          <p:cNvPicPr preferRelativeResize="0"/>
          <p:nvPr/>
        </p:nvPicPr>
        <p:blipFill>
          <a:blip r:embed="rId3">
            <a:alphaModFix/>
          </a:blip>
          <a:stretch>
            <a:fillRect/>
          </a:stretch>
        </p:blipFill>
        <p:spPr>
          <a:xfrm>
            <a:off x="4707270" y="1485901"/>
            <a:ext cx="3544710" cy="2366101"/>
          </a:xfrm>
          <a:prstGeom prst="rect">
            <a:avLst/>
          </a:prstGeom>
          <a:noFill/>
          <a:ln>
            <a:noFill/>
          </a:ln>
        </p:spPr>
      </p:pic>
      <p:pic>
        <p:nvPicPr>
          <p:cNvPr id="139" name="Google Shape;139;p16"/>
          <p:cNvPicPr preferRelativeResize="0"/>
          <p:nvPr/>
        </p:nvPicPr>
        <p:blipFill>
          <a:blip r:embed="rId4">
            <a:alphaModFix/>
          </a:blip>
          <a:stretch>
            <a:fillRect/>
          </a:stretch>
        </p:blipFill>
        <p:spPr>
          <a:xfrm>
            <a:off x="809300" y="1485900"/>
            <a:ext cx="3544700" cy="2209195"/>
          </a:xfrm>
          <a:prstGeom prst="rect">
            <a:avLst/>
          </a:prstGeom>
          <a:noFill/>
          <a:ln>
            <a:noFill/>
          </a:ln>
        </p:spPr>
      </p:pic>
      <p:sp>
        <p:nvSpPr>
          <p:cNvPr id="140" name="Google Shape;140;p16"/>
          <p:cNvSpPr/>
          <p:nvPr/>
        </p:nvSpPr>
        <p:spPr>
          <a:xfrm>
            <a:off x="211250" y="1955250"/>
            <a:ext cx="1230300" cy="123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Was not possible to work yet with the citizens</a:t>
            </a:r>
            <a:endParaRPr sz="1000"/>
          </a:p>
        </p:txBody>
      </p:sp>
      <p:sp>
        <p:nvSpPr>
          <p:cNvPr id="141" name="Google Shape;141;p16"/>
          <p:cNvSpPr txBox="1"/>
          <p:nvPr/>
        </p:nvSpPr>
        <p:spPr>
          <a:xfrm>
            <a:off x="493325" y="3504025"/>
            <a:ext cx="1440000" cy="4533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Change Picture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7"/>
          <p:cNvSpPr/>
          <p:nvPr/>
        </p:nvSpPr>
        <p:spPr>
          <a:xfrm>
            <a:off x="1028700" y="1432400"/>
            <a:ext cx="61995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txBox="1"/>
          <p:nvPr/>
        </p:nvSpPr>
        <p:spPr>
          <a:xfrm>
            <a:off x="211250" y="0"/>
            <a:ext cx="7919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48" name="Google Shape;148;p17"/>
          <p:cNvSpPr txBox="1"/>
          <p:nvPr/>
        </p:nvSpPr>
        <p:spPr>
          <a:xfrm>
            <a:off x="1181100" y="746488"/>
            <a:ext cx="1365300" cy="4686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3. Challenges</a:t>
            </a:r>
            <a:endParaRPr>
              <a:solidFill>
                <a:srgbClr val="FFFFFF"/>
              </a:solidFill>
              <a:latin typeface="Raleway Thin"/>
              <a:ea typeface="Raleway Thin"/>
              <a:cs typeface="Raleway Thin"/>
              <a:sym typeface="Raleway Thin"/>
            </a:endParaRPr>
          </a:p>
        </p:txBody>
      </p:sp>
      <p:sp>
        <p:nvSpPr>
          <p:cNvPr id="149" name="Google Shape;149;p17"/>
          <p:cNvSpPr txBox="1"/>
          <p:nvPr/>
        </p:nvSpPr>
        <p:spPr>
          <a:xfrm>
            <a:off x="3012150" y="633113"/>
            <a:ext cx="3967500" cy="7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provide a short description of your top 4 challenges.</a:t>
            </a:r>
            <a:endParaRPr b="1" sz="1200">
              <a:latin typeface="Raleway"/>
              <a:ea typeface="Raleway"/>
              <a:cs typeface="Raleway"/>
              <a:sym typeface="Raleway"/>
            </a:endParaRPr>
          </a:p>
        </p:txBody>
      </p:sp>
      <p:sp>
        <p:nvSpPr>
          <p:cNvPr id="150" name="Google Shape;150;p17"/>
          <p:cNvSpPr txBox="1"/>
          <p:nvPr/>
        </p:nvSpPr>
        <p:spPr>
          <a:xfrm>
            <a:off x="1227650" y="1747275"/>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Challenge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Challenge #4:</a:t>
            </a:r>
            <a:endParaRPr b="1" sz="1200">
              <a:latin typeface="Raleway"/>
              <a:ea typeface="Raleway"/>
              <a:cs typeface="Raleway"/>
              <a:sym typeface="Raleway"/>
            </a:endParaRPr>
          </a:p>
        </p:txBody>
      </p:sp>
      <p:sp>
        <p:nvSpPr>
          <p:cNvPr id="151" name="Google Shape;151;p17"/>
          <p:cNvSpPr txBox="1"/>
          <p:nvPr/>
        </p:nvSpPr>
        <p:spPr>
          <a:xfrm>
            <a:off x="2394925" y="1747275"/>
            <a:ext cx="45792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Not enough collaboration between the city services = need of a multidisciplinary team for citizen participation and public-civic collaborations/partnerships (LAWG). </a:t>
            </a:r>
            <a:r>
              <a:rPr lang="en" sz="1100">
                <a:solidFill>
                  <a:srgbClr val="999999"/>
                </a:solidFill>
                <a:latin typeface="Raleway"/>
                <a:ea typeface="Raleway"/>
                <a:cs typeface="Raleway"/>
                <a:sym typeface="Raleway"/>
              </a:rPr>
              <a:t>Complexity of the city administration in the relationship with commoners/civic innovators.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52" name="Google Shape;152;p17"/>
          <p:cNvSpPr txBox="1"/>
          <p:nvPr/>
        </p:nvSpPr>
        <p:spPr>
          <a:xfrm>
            <a:off x="2394925" y="2510355"/>
            <a:ext cx="4579200" cy="9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Not enough focus on long term = need to </a:t>
            </a:r>
            <a:r>
              <a:rPr lang="en" sz="1100">
                <a:solidFill>
                  <a:srgbClr val="999999"/>
                </a:solidFill>
                <a:latin typeface="Raleway"/>
                <a:ea typeface="Raleway"/>
                <a:cs typeface="Raleway"/>
                <a:sym typeface="Raleway"/>
              </a:rPr>
              <a:t>strengthen</a:t>
            </a:r>
            <a:r>
              <a:rPr lang="en" sz="1100">
                <a:solidFill>
                  <a:srgbClr val="999999"/>
                </a:solidFill>
                <a:latin typeface="Raleway"/>
                <a:ea typeface="Raleway"/>
                <a:cs typeface="Raleway"/>
                <a:sym typeface="Raleway"/>
              </a:rPr>
              <a:t> citizens initiatives and enhance their sustainability by supporting their growth, enabling them in order to ensure the long term impact etc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
        <p:nvSpPr>
          <p:cNvPr id="153" name="Google Shape;153;p17"/>
          <p:cNvSpPr txBox="1"/>
          <p:nvPr/>
        </p:nvSpPr>
        <p:spPr>
          <a:xfrm>
            <a:off x="2318725" y="3299400"/>
            <a:ext cx="48906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No tools to measure the social impact of citizen initiatives</a:t>
            </a:r>
            <a:endParaRPr sz="1100">
              <a:solidFill>
                <a:srgbClr val="999999"/>
              </a:solidFill>
              <a:latin typeface="Raleway"/>
              <a:ea typeface="Raleway"/>
              <a:cs typeface="Raleway"/>
              <a:sym typeface="Raleway"/>
            </a:endParaRPr>
          </a:p>
        </p:txBody>
      </p:sp>
      <p:sp>
        <p:nvSpPr>
          <p:cNvPr id="154" name="Google Shape;154;p17"/>
          <p:cNvSpPr txBox="1"/>
          <p:nvPr/>
        </p:nvSpPr>
        <p:spPr>
          <a:xfrm>
            <a:off x="2394925" y="3990338"/>
            <a:ext cx="45792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Guaranteeing </a:t>
            </a:r>
            <a:r>
              <a:rPr lang="en" sz="1100">
                <a:solidFill>
                  <a:srgbClr val="999999"/>
                </a:solidFill>
                <a:latin typeface="Raleway"/>
                <a:ea typeface="Raleway"/>
                <a:cs typeface="Raleway"/>
                <a:sym typeface="Raleway"/>
              </a:rPr>
              <a:t> a higher level of openness and inclusiveness in citizen initiatives </a:t>
            </a:r>
            <a:endParaRPr i="1" sz="1100">
              <a:solidFill>
                <a:srgbClr val="999999"/>
              </a:solidFill>
              <a:latin typeface="Raleway"/>
              <a:ea typeface="Raleway"/>
              <a:cs typeface="Raleway"/>
              <a:sym typeface="Raleway"/>
            </a:endParaRPr>
          </a:p>
        </p:txBody>
      </p:sp>
      <p:pic>
        <p:nvPicPr>
          <p:cNvPr id="155" name="Google Shape;155;p17"/>
          <p:cNvPicPr preferRelativeResize="0"/>
          <p:nvPr/>
        </p:nvPicPr>
        <p:blipFill rotWithShape="1">
          <a:blip r:embed="rId3">
            <a:alphaModFix/>
          </a:blip>
          <a:srcRect b="0" l="26802" r="28770" t="0"/>
          <a:stretch/>
        </p:blipFill>
        <p:spPr>
          <a:xfrm>
            <a:off x="7962900" y="2884850"/>
            <a:ext cx="732950" cy="1166200"/>
          </a:xfrm>
          <a:prstGeom prst="rect">
            <a:avLst/>
          </a:prstGeom>
          <a:noFill/>
          <a:ln>
            <a:noFill/>
          </a:ln>
        </p:spPr>
      </p:pic>
      <p:pic>
        <p:nvPicPr>
          <p:cNvPr id="156" name="Google Shape;156;p17"/>
          <p:cNvPicPr preferRelativeResize="0"/>
          <p:nvPr/>
        </p:nvPicPr>
        <p:blipFill>
          <a:blip r:embed="rId4">
            <a:alphaModFix/>
          </a:blip>
          <a:stretch>
            <a:fillRect/>
          </a:stretch>
        </p:blipFill>
        <p:spPr>
          <a:xfrm>
            <a:off x="7681675" y="4122900"/>
            <a:ext cx="1295400" cy="51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8"/>
          <p:cNvSpPr txBox="1"/>
          <p:nvPr/>
        </p:nvSpPr>
        <p:spPr>
          <a:xfrm>
            <a:off x="374875" y="20275"/>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62" name="Google Shape;162;p18"/>
          <p:cNvSpPr txBox="1"/>
          <p:nvPr/>
        </p:nvSpPr>
        <p:spPr>
          <a:xfrm>
            <a:off x="3169413" y="586125"/>
            <a:ext cx="4648200" cy="17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below, please write a</a:t>
            </a:r>
            <a:r>
              <a:rPr b="1" lang="en" sz="1200">
                <a:solidFill>
                  <a:schemeClr val="dk1"/>
                </a:solidFill>
                <a:highlight>
                  <a:srgbClr val="FFFFFF"/>
                </a:highlight>
                <a:latin typeface="Raleway"/>
                <a:ea typeface="Raleway"/>
                <a:cs typeface="Raleway"/>
                <a:sym typeface="Raleway"/>
              </a:rPr>
              <a:t> short description of your starting point in terms of policy. </a:t>
            </a:r>
            <a:endParaRPr b="1" sz="1200">
              <a:latin typeface="Raleway"/>
              <a:ea typeface="Raleway"/>
              <a:cs typeface="Raleway"/>
              <a:sym typeface="Raleway"/>
            </a:endParaRPr>
          </a:p>
        </p:txBody>
      </p:sp>
      <p:sp>
        <p:nvSpPr>
          <p:cNvPr id="163" name="Google Shape;163;p18"/>
          <p:cNvSpPr txBox="1"/>
          <p:nvPr/>
        </p:nvSpPr>
        <p:spPr>
          <a:xfrm>
            <a:off x="1562375" y="607613"/>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4. Policy</a:t>
            </a:r>
            <a:endParaRPr>
              <a:solidFill>
                <a:srgbClr val="FFFFFF"/>
              </a:solidFill>
              <a:latin typeface="Raleway Thin"/>
              <a:ea typeface="Raleway Thin"/>
              <a:cs typeface="Raleway Thin"/>
              <a:sym typeface="Raleway Thin"/>
            </a:endParaRPr>
          </a:p>
        </p:txBody>
      </p:sp>
      <p:sp>
        <p:nvSpPr>
          <p:cNvPr id="164" name="Google Shape;164;p18"/>
          <p:cNvSpPr/>
          <p:nvPr/>
        </p:nvSpPr>
        <p:spPr>
          <a:xfrm>
            <a:off x="1483675" y="1164150"/>
            <a:ext cx="6199500" cy="107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1562375" y="1133488"/>
            <a:ext cx="57585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Ghent has a long tradition in participative approaches. Policymakers integrate a bottom-up approach in planning and decision making processes. We have a policy participation service with 20 neighbourhood managers cho deliver tailored work to create more livable, more social and more sustainable districts. They are the go-between between various stakeholders. There is a deputy-mayor of Participation!</a:t>
            </a:r>
            <a:endParaRPr sz="1100">
              <a:solidFill>
                <a:srgbClr val="999999"/>
              </a:solidFill>
              <a:latin typeface="Raleway"/>
              <a:ea typeface="Raleway"/>
              <a:cs typeface="Raleway"/>
              <a:sym typeface="Raleway"/>
            </a:endParaRPr>
          </a:p>
        </p:txBody>
      </p:sp>
      <p:sp>
        <p:nvSpPr>
          <p:cNvPr id="166" name="Google Shape;166;p18"/>
          <p:cNvSpPr txBox="1"/>
          <p:nvPr/>
        </p:nvSpPr>
        <p:spPr>
          <a:xfrm>
            <a:off x="731525" y="3888675"/>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Citizen participation?</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Clr>
                <a:schemeClr val="dk1"/>
              </a:buClr>
              <a:buSzPts val="1100"/>
              <a:buFont typeface="Arial"/>
              <a:buNone/>
            </a:pPr>
            <a:r>
              <a:rPr b="1" i="1" lang="en" sz="1100">
                <a:solidFill>
                  <a:srgbClr val="FFFFFF"/>
                </a:solidFill>
                <a:latin typeface="Raleway"/>
                <a:ea typeface="Raleway"/>
                <a:cs typeface="Raleway"/>
                <a:sym typeface="Raleway"/>
              </a:rPr>
              <a:t>Type an ‘X’ to indicate Yes or No</a:t>
            </a:r>
            <a:endParaRPr b="1" i="1" sz="1100">
              <a:solidFill>
                <a:srgbClr val="FFFFFF"/>
              </a:solidFill>
              <a:latin typeface="Raleway"/>
              <a:ea typeface="Raleway"/>
              <a:cs typeface="Raleway"/>
              <a:sym typeface="Raleway"/>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p:txBody>
      </p:sp>
      <p:sp>
        <p:nvSpPr>
          <p:cNvPr id="167" name="Google Shape;167;p18"/>
          <p:cNvSpPr txBox="1"/>
          <p:nvPr/>
        </p:nvSpPr>
        <p:spPr>
          <a:xfrm>
            <a:off x="729250" y="2532900"/>
            <a:ext cx="1330200" cy="11964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Commons?</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t/>
            </a:r>
            <a:endParaRPr>
              <a:solidFill>
                <a:srgbClr val="FFFFFF"/>
              </a:solidFill>
              <a:latin typeface="Raleway Thin"/>
              <a:ea typeface="Raleway Thin"/>
              <a:cs typeface="Raleway Thin"/>
              <a:sym typeface="Raleway Thin"/>
            </a:endParaRPr>
          </a:p>
          <a:p>
            <a:pPr indent="0" lvl="0" marL="0" rtl="0" algn="ctr">
              <a:spcBef>
                <a:spcPts val="0"/>
              </a:spcBef>
              <a:spcAft>
                <a:spcPts val="0"/>
              </a:spcAft>
              <a:buNone/>
            </a:pPr>
            <a:r>
              <a:rPr b="1" i="1" lang="en" sz="1100">
                <a:solidFill>
                  <a:srgbClr val="FFFFFF"/>
                </a:solidFill>
                <a:latin typeface="Raleway"/>
                <a:ea typeface="Raleway"/>
                <a:cs typeface="Raleway"/>
                <a:sym typeface="Raleway"/>
              </a:rPr>
              <a:t>Type</a:t>
            </a:r>
            <a:r>
              <a:rPr b="1" i="1" lang="en" sz="1100">
                <a:solidFill>
                  <a:srgbClr val="FFFFFF"/>
                </a:solidFill>
                <a:latin typeface="Raleway"/>
                <a:ea typeface="Raleway"/>
                <a:cs typeface="Raleway"/>
                <a:sym typeface="Raleway"/>
              </a:rPr>
              <a:t> an ‘X’ to indicate Yes or No</a:t>
            </a:r>
            <a:endParaRPr b="1" i="1" sz="1100">
              <a:solidFill>
                <a:srgbClr val="FFFFFF"/>
              </a:solidFill>
              <a:latin typeface="Raleway"/>
              <a:ea typeface="Raleway"/>
              <a:cs typeface="Raleway"/>
              <a:sym typeface="Raleway"/>
            </a:endParaRPr>
          </a:p>
        </p:txBody>
      </p:sp>
      <p:sp>
        <p:nvSpPr>
          <p:cNvPr id="168" name="Google Shape;168;p18"/>
          <p:cNvSpPr/>
          <p:nvPr/>
        </p:nvSpPr>
        <p:spPr>
          <a:xfrm>
            <a:off x="2059450" y="31201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169" name="Google Shape;169;p18"/>
          <p:cNvSpPr/>
          <p:nvPr/>
        </p:nvSpPr>
        <p:spPr>
          <a:xfrm>
            <a:off x="2059450" y="2532900"/>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 X</a:t>
            </a:r>
            <a:endParaRPr sz="1000"/>
          </a:p>
        </p:txBody>
      </p:sp>
      <p:sp>
        <p:nvSpPr>
          <p:cNvPr id="170" name="Google Shape;170;p18"/>
          <p:cNvSpPr/>
          <p:nvPr/>
        </p:nvSpPr>
        <p:spPr>
          <a:xfrm>
            <a:off x="2059450" y="4434275"/>
            <a:ext cx="702000" cy="6162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a:t>
            </a:r>
            <a:endParaRPr sz="1000"/>
          </a:p>
        </p:txBody>
      </p:sp>
      <p:sp>
        <p:nvSpPr>
          <p:cNvPr id="171" name="Google Shape;171;p18"/>
          <p:cNvSpPr/>
          <p:nvPr/>
        </p:nvSpPr>
        <p:spPr>
          <a:xfrm>
            <a:off x="2059474" y="3888675"/>
            <a:ext cx="702000" cy="596100"/>
          </a:xfrm>
          <a:prstGeom prst="rect">
            <a:avLst/>
          </a:prstGeom>
          <a:solidFill>
            <a:srgbClr val="FFFFFF"/>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YES X</a:t>
            </a:r>
            <a:endParaRPr sz="1000"/>
          </a:p>
        </p:txBody>
      </p:sp>
      <p:sp>
        <p:nvSpPr>
          <p:cNvPr id="172" name="Google Shape;172;p18"/>
          <p:cNvSpPr txBox="1"/>
          <p:nvPr/>
        </p:nvSpPr>
        <p:spPr>
          <a:xfrm>
            <a:off x="2761375" y="2505600"/>
            <a:ext cx="13302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to the right, </a:t>
            </a:r>
            <a:r>
              <a:rPr b="1" lang="en" sz="1200">
                <a:solidFill>
                  <a:schemeClr val="dk1"/>
                </a:solidFill>
                <a:highlight>
                  <a:srgbClr val="FFFFFF"/>
                </a:highlight>
                <a:latin typeface="Raleway"/>
                <a:ea typeface="Raleway"/>
                <a:cs typeface="Raleway"/>
                <a:sym typeface="Raleway"/>
              </a:rPr>
              <a:t>briefly</a:t>
            </a:r>
            <a:r>
              <a:rPr b="1" lang="en" sz="1200">
                <a:solidFill>
                  <a:schemeClr val="dk1"/>
                </a:solidFill>
                <a:highlight>
                  <a:srgbClr val="FFFFFF"/>
                </a:highlight>
                <a:latin typeface="Raleway"/>
                <a:ea typeface="Raleway"/>
                <a:cs typeface="Raleway"/>
                <a:sym typeface="Raleway"/>
              </a:rPr>
              <a:t> </a:t>
            </a:r>
            <a:r>
              <a:rPr b="1" lang="en" sz="1200">
                <a:solidFill>
                  <a:schemeClr val="dk1"/>
                </a:solidFill>
                <a:highlight>
                  <a:srgbClr val="FFFFFF"/>
                </a:highlight>
                <a:latin typeface="Raleway"/>
                <a:ea typeface="Raleway"/>
                <a:cs typeface="Raleway"/>
                <a:sym typeface="Raleway"/>
              </a:rPr>
              <a:t>describe</a:t>
            </a:r>
            <a:r>
              <a:rPr b="1" lang="en" sz="1200">
                <a:solidFill>
                  <a:schemeClr val="dk1"/>
                </a:solidFill>
                <a:highlight>
                  <a:srgbClr val="FFFFFF"/>
                </a:highlight>
                <a:latin typeface="Raleway"/>
                <a:ea typeface="Raleway"/>
                <a:cs typeface="Raleway"/>
                <a:sym typeface="Raleway"/>
              </a:rPr>
              <a:t> how innovative your policy was.</a:t>
            </a:r>
            <a:endParaRPr b="1" sz="1200">
              <a:latin typeface="Raleway"/>
              <a:ea typeface="Raleway"/>
              <a:cs typeface="Raleway"/>
              <a:sym typeface="Raleway"/>
            </a:endParaRPr>
          </a:p>
        </p:txBody>
      </p:sp>
      <p:cxnSp>
        <p:nvCxnSpPr>
          <p:cNvPr id="173" name="Google Shape;173;p18"/>
          <p:cNvCxnSpPr/>
          <p:nvPr/>
        </p:nvCxnSpPr>
        <p:spPr>
          <a:xfrm>
            <a:off x="2457450" y="2726838"/>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18"/>
          <p:cNvCxnSpPr/>
          <p:nvPr/>
        </p:nvCxnSpPr>
        <p:spPr>
          <a:xfrm>
            <a:off x="2457450" y="34853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5" name="Google Shape;175;p18"/>
          <p:cNvCxnSpPr/>
          <p:nvPr/>
        </p:nvCxnSpPr>
        <p:spPr>
          <a:xfrm>
            <a:off x="2457450" y="4244350"/>
            <a:ext cx="240000" cy="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18"/>
          <p:cNvCxnSpPr/>
          <p:nvPr/>
        </p:nvCxnSpPr>
        <p:spPr>
          <a:xfrm>
            <a:off x="2457450" y="4876025"/>
            <a:ext cx="240000" cy="0"/>
          </a:xfrm>
          <a:prstGeom prst="straightConnector1">
            <a:avLst/>
          </a:prstGeom>
          <a:noFill/>
          <a:ln cap="flat" cmpd="sng" w="9525">
            <a:solidFill>
              <a:schemeClr val="dk2"/>
            </a:solidFill>
            <a:prstDash val="solid"/>
            <a:round/>
            <a:headEnd len="med" w="med" type="none"/>
            <a:tailEnd len="med" w="med" type="none"/>
          </a:ln>
        </p:spPr>
      </p:cxnSp>
      <p:sp>
        <p:nvSpPr>
          <p:cNvPr id="177" name="Google Shape;177;p18"/>
          <p:cNvSpPr txBox="1"/>
          <p:nvPr/>
        </p:nvSpPr>
        <p:spPr>
          <a:xfrm>
            <a:off x="2398800" y="316787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178" name="Google Shape;178;p18"/>
          <p:cNvSpPr txBox="1"/>
          <p:nvPr/>
        </p:nvSpPr>
        <p:spPr>
          <a:xfrm>
            <a:off x="2398800" y="4494425"/>
            <a:ext cx="357300" cy="43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t>
            </a:r>
            <a:endParaRPr/>
          </a:p>
        </p:txBody>
      </p:sp>
      <p:sp>
        <p:nvSpPr>
          <p:cNvPr id="179" name="Google Shape;179;p18"/>
          <p:cNvSpPr txBox="1"/>
          <p:nvPr/>
        </p:nvSpPr>
        <p:spPr>
          <a:xfrm>
            <a:off x="2761375" y="3888675"/>
            <a:ext cx="13302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highlight>
                  <a:srgbClr val="FFFFFF"/>
                </a:highlight>
                <a:latin typeface="Raleway"/>
                <a:ea typeface="Raleway"/>
                <a:cs typeface="Raleway"/>
                <a:sym typeface="Raleway"/>
              </a:rPr>
              <a:t>In the box to the right, briefly describe how innovative your policy was.</a:t>
            </a:r>
            <a:endParaRPr b="1" sz="1200">
              <a:latin typeface="Raleway"/>
              <a:ea typeface="Raleway"/>
              <a:cs typeface="Raleway"/>
              <a:sym typeface="Raleway"/>
            </a:endParaRPr>
          </a:p>
        </p:txBody>
      </p:sp>
      <p:sp>
        <p:nvSpPr>
          <p:cNvPr id="180" name="Google Shape;180;p18"/>
          <p:cNvSpPr/>
          <p:nvPr/>
        </p:nvSpPr>
        <p:spPr>
          <a:xfrm>
            <a:off x="4091575" y="2654225"/>
            <a:ext cx="4819800" cy="107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txBox="1"/>
          <p:nvPr/>
        </p:nvSpPr>
        <p:spPr>
          <a:xfrm>
            <a:off x="4214150" y="2683775"/>
            <a:ext cx="44940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We have a fund of temporary Use of Vacant buildings, there is a group of different  “commoners”, coming together a few times each year with support of the city - exchanging experiences etc.</a:t>
            </a:r>
            <a:endParaRPr sz="1100">
              <a:solidFill>
                <a:srgbClr val="999999"/>
              </a:solidFill>
              <a:latin typeface="Raleway"/>
              <a:ea typeface="Raleway"/>
              <a:cs typeface="Raleway"/>
              <a:sym typeface="Raleway"/>
            </a:endParaRPr>
          </a:p>
        </p:txBody>
      </p:sp>
      <p:sp>
        <p:nvSpPr>
          <p:cNvPr id="182" name="Google Shape;182;p18"/>
          <p:cNvSpPr/>
          <p:nvPr/>
        </p:nvSpPr>
        <p:spPr>
          <a:xfrm>
            <a:off x="4095675" y="3946075"/>
            <a:ext cx="4819800" cy="10758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txBox="1"/>
          <p:nvPr/>
        </p:nvSpPr>
        <p:spPr>
          <a:xfrm>
            <a:off x="4219425" y="4051825"/>
            <a:ext cx="4494000" cy="9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We have a participation platform, a crowdfunding platform, there is a participatory budget, neighbourhood management projects, ...to enable and support citizens’ ideas and initiatives. Lots of experiments etc.</a:t>
            </a:r>
            <a:endParaRPr sz="1100">
              <a:solidFill>
                <a:srgbClr val="999999"/>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nvSpPr>
        <p:spPr>
          <a:xfrm>
            <a:off x="344925" y="-408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89" name="Google Shape;189;p19"/>
          <p:cNvSpPr txBox="1"/>
          <p:nvPr/>
        </p:nvSpPr>
        <p:spPr>
          <a:xfrm>
            <a:off x="633088" y="717000"/>
            <a:ext cx="11991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5. </a:t>
            </a: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p:txBody>
      </p:sp>
      <p:sp>
        <p:nvSpPr>
          <p:cNvPr id="190" name="Google Shape;190;p19"/>
          <p:cNvSpPr txBox="1"/>
          <p:nvPr/>
        </p:nvSpPr>
        <p:spPr>
          <a:xfrm>
            <a:off x="2074950" y="564600"/>
            <a:ext cx="51885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 </a:t>
            </a:r>
            <a:r>
              <a:rPr b="1" lang="en" sz="1100">
                <a:solidFill>
                  <a:schemeClr val="dk1"/>
                </a:solidFill>
                <a:highlight>
                  <a:srgbClr val="FFFFFF"/>
                </a:highlight>
                <a:latin typeface="Raleway"/>
                <a:ea typeface="Raleway"/>
                <a:cs typeface="Raleway"/>
                <a:sym typeface="Raleway"/>
              </a:rPr>
              <a:t>below, please </a:t>
            </a:r>
            <a:r>
              <a:rPr b="1" lang="en" sz="1100">
                <a:solidFill>
                  <a:schemeClr val="dk1"/>
                </a:solidFill>
                <a:highlight>
                  <a:srgbClr val="FFFFFF"/>
                </a:highlight>
                <a:latin typeface="Raleway"/>
                <a:ea typeface="Raleway"/>
                <a:cs typeface="Raleway"/>
                <a:sym typeface="Raleway"/>
              </a:rPr>
              <a:t>briefly describe how the ULG was first structured. Include references to the 5 types of stakeholders involved. </a:t>
            </a:r>
            <a:endParaRPr b="1" sz="1100">
              <a:latin typeface="Raleway"/>
              <a:ea typeface="Raleway"/>
              <a:cs typeface="Raleway"/>
              <a:sym typeface="Raleway"/>
            </a:endParaRPr>
          </a:p>
        </p:txBody>
      </p:sp>
      <p:sp>
        <p:nvSpPr>
          <p:cNvPr id="191" name="Google Shape;191;p19"/>
          <p:cNvSpPr/>
          <p:nvPr/>
        </p:nvSpPr>
        <p:spPr>
          <a:xfrm>
            <a:off x="497325" y="1432400"/>
            <a:ext cx="82437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819777" y="1432400"/>
            <a:ext cx="7286700" cy="29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At first, we structured our ULG in a (1) city-wide ULG for the commons, cooperatives en civil initiatives  and (2) a Neighbourhood ULG for our Pilot St-Joseph church.</a:t>
            </a:r>
            <a:endParaRPr b="1"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arenBoth"/>
            </a:pPr>
            <a:r>
              <a:rPr b="1" lang="en" sz="1200">
                <a:latin typeface="Raleway"/>
                <a:ea typeface="Raleway"/>
                <a:cs typeface="Raleway"/>
                <a:sym typeface="Raleway"/>
              </a:rPr>
              <a:t>City Wide ULG:</a:t>
            </a:r>
            <a:endParaRPr b="1"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b="1" lang="en" sz="1200">
                <a:latin typeface="Raleway"/>
                <a:ea typeface="Raleway"/>
                <a:cs typeface="Raleway"/>
                <a:sym typeface="Raleway"/>
              </a:rPr>
              <a:t>Public: Service of policy participation, legal service</a:t>
            </a:r>
            <a:endParaRPr b="1"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b="1" lang="en" sz="1200">
                <a:latin typeface="Raleway"/>
                <a:ea typeface="Raleway"/>
                <a:cs typeface="Raleway"/>
                <a:sym typeface="Raleway"/>
              </a:rPr>
              <a:t>Private: Not involved</a:t>
            </a:r>
            <a:endParaRPr b="1"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b="1" lang="en" sz="1200">
                <a:latin typeface="Raleway"/>
                <a:ea typeface="Raleway"/>
                <a:cs typeface="Raleway"/>
                <a:sym typeface="Raleway"/>
              </a:rPr>
              <a:t>Knowledge institutions: university of Ghent</a:t>
            </a:r>
            <a:endParaRPr b="1"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b="1" lang="en" sz="1200">
                <a:latin typeface="Raleway"/>
                <a:ea typeface="Raleway"/>
                <a:cs typeface="Raleway"/>
                <a:sym typeface="Raleway"/>
              </a:rPr>
              <a:t>Social Organisations: different not for profit organisations</a:t>
            </a:r>
            <a:endParaRPr b="1" sz="1200">
              <a:latin typeface="Raleway"/>
              <a:ea typeface="Raleway"/>
              <a:cs typeface="Raleway"/>
              <a:sym typeface="Raleway"/>
            </a:endParaRPr>
          </a:p>
          <a:p>
            <a:pPr indent="-304800" lvl="0" marL="457200" rtl="0" algn="l">
              <a:spcBef>
                <a:spcPts val="0"/>
              </a:spcBef>
              <a:spcAft>
                <a:spcPts val="0"/>
              </a:spcAft>
              <a:buSzPts val="1200"/>
              <a:buFont typeface="Raleway"/>
              <a:buChar char="-"/>
            </a:pPr>
            <a:r>
              <a:rPr b="1" lang="en" sz="1200">
                <a:latin typeface="Raleway"/>
                <a:ea typeface="Raleway"/>
                <a:cs typeface="Raleway"/>
                <a:sym typeface="Raleway"/>
              </a:rPr>
              <a:t>Commonors/civic innovators: long list of participants active in domain of culture, energy, social, mobility, food, … </a:t>
            </a:r>
            <a:endParaRPr b="1" sz="1200">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a:p>
            <a:pPr indent="-304800" lvl="0" marL="457200" rtl="0" algn="l">
              <a:spcBef>
                <a:spcPts val="0"/>
              </a:spcBef>
              <a:spcAft>
                <a:spcPts val="0"/>
              </a:spcAft>
              <a:buSzPts val="1200"/>
              <a:buFont typeface="Raleway"/>
              <a:buAutoNum type="arabicParenBoth"/>
            </a:pPr>
            <a:r>
              <a:rPr b="1" lang="en" sz="1200">
                <a:latin typeface="Raleway"/>
                <a:ea typeface="Raleway"/>
                <a:cs typeface="Raleway"/>
                <a:sym typeface="Raleway"/>
              </a:rPr>
              <a:t>In the Neighbourhood ULG we have stakeholders in domain of youth, social, food, cultural, sports, youth and education.</a:t>
            </a:r>
            <a:endParaRPr b="1" sz="1200">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Char char="-"/>
            </a:pPr>
            <a:r>
              <a:rPr b="1" lang="en" sz="1200">
                <a:solidFill>
                  <a:schemeClr val="dk1"/>
                </a:solidFill>
                <a:latin typeface="Raleway"/>
                <a:ea typeface="Raleway"/>
                <a:cs typeface="Raleway"/>
                <a:sym typeface="Raleway"/>
              </a:rPr>
              <a:t>Public: Service of policy participation, legal service, real estate service</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Char char="-"/>
            </a:pPr>
            <a:r>
              <a:rPr b="1" lang="en" sz="1200">
                <a:solidFill>
                  <a:schemeClr val="dk1"/>
                </a:solidFill>
                <a:latin typeface="Raleway"/>
                <a:ea typeface="Raleway"/>
                <a:cs typeface="Raleway"/>
                <a:sym typeface="Raleway"/>
              </a:rPr>
              <a:t>Private: Not involved (yet) =&gt; local merchants will be involved</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Char char="-"/>
            </a:pPr>
            <a:r>
              <a:rPr b="1" lang="en" sz="1200">
                <a:solidFill>
                  <a:schemeClr val="dk1"/>
                </a:solidFill>
                <a:latin typeface="Raleway"/>
                <a:ea typeface="Raleway"/>
                <a:cs typeface="Raleway"/>
                <a:sym typeface="Raleway"/>
              </a:rPr>
              <a:t>Knowledge institutions: university of Ghent</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Char char="-"/>
            </a:pPr>
            <a:r>
              <a:rPr b="1" lang="en" sz="1200">
                <a:solidFill>
                  <a:schemeClr val="dk1"/>
                </a:solidFill>
                <a:latin typeface="Raleway"/>
                <a:ea typeface="Raleway"/>
                <a:cs typeface="Raleway"/>
                <a:sym typeface="Raleway"/>
              </a:rPr>
              <a:t>Social Organisations: different not for profit organisations: VZW Jong, Sociale Kruidenier, Toreke, ...</a:t>
            </a:r>
            <a:endParaRPr b="1" sz="1200">
              <a:solidFill>
                <a:schemeClr val="dk1"/>
              </a:solidFill>
              <a:latin typeface="Raleway"/>
              <a:ea typeface="Raleway"/>
              <a:cs typeface="Raleway"/>
              <a:sym typeface="Raleway"/>
            </a:endParaRPr>
          </a:p>
          <a:p>
            <a:pPr indent="-304800" lvl="0" marL="457200" rtl="0" algn="l">
              <a:spcBef>
                <a:spcPts val="0"/>
              </a:spcBef>
              <a:spcAft>
                <a:spcPts val="0"/>
              </a:spcAft>
              <a:buClr>
                <a:schemeClr val="dk1"/>
              </a:buClr>
              <a:buSzPts val="1200"/>
              <a:buFont typeface="Raleway"/>
              <a:buChar char="-"/>
            </a:pPr>
            <a:r>
              <a:rPr b="1" lang="en" sz="1200">
                <a:solidFill>
                  <a:schemeClr val="dk1"/>
                </a:solidFill>
                <a:latin typeface="Raleway"/>
                <a:ea typeface="Raleway"/>
                <a:cs typeface="Raleway"/>
                <a:sym typeface="Raleway"/>
              </a:rPr>
              <a:t>Commonors/civic innovators: local inhabitants from the neighbourhood Rabot are involved</a:t>
            </a:r>
            <a:endParaRPr b="1" sz="1200">
              <a:solidFill>
                <a:schemeClr val="dk1"/>
              </a:solidFill>
              <a:latin typeface="Raleway"/>
              <a:ea typeface="Raleway"/>
              <a:cs typeface="Raleway"/>
              <a:sym typeface="Raleway"/>
            </a:endParaRPr>
          </a:p>
          <a:p>
            <a:pPr indent="0" lvl="0" marL="0" rtl="0" algn="l">
              <a:spcBef>
                <a:spcPts val="0"/>
              </a:spcBef>
              <a:spcAft>
                <a:spcPts val="0"/>
              </a:spcAft>
              <a:buNone/>
            </a:pPr>
            <a:r>
              <a:t/>
            </a:r>
            <a:endParaRPr b="1" sz="1200">
              <a:latin typeface="Raleway"/>
              <a:ea typeface="Raleway"/>
              <a:cs typeface="Raleway"/>
              <a:sym typeface="Raleway"/>
            </a:endParaRPr>
          </a:p>
        </p:txBody>
      </p:sp>
      <p:sp>
        <p:nvSpPr>
          <p:cNvPr id="193" name="Google Shape;193;p19"/>
          <p:cNvSpPr txBox="1"/>
          <p:nvPr/>
        </p:nvSpPr>
        <p:spPr>
          <a:xfrm>
            <a:off x="902025" y="2300075"/>
            <a:ext cx="7793700" cy="26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a:p>
            <a:pPr indent="0" lvl="0" marL="0" rtl="0" algn="l">
              <a:spcBef>
                <a:spcPts val="0"/>
              </a:spcBef>
              <a:spcAft>
                <a:spcPts val="0"/>
              </a:spcAft>
              <a:buNone/>
            </a:pPr>
            <a:r>
              <a:t/>
            </a:r>
            <a:endParaRPr sz="1100">
              <a:solidFill>
                <a:srgbClr val="999999"/>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0"/>
          <p:cNvSpPr txBox="1"/>
          <p:nvPr/>
        </p:nvSpPr>
        <p:spPr>
          <a:xfrm>
            <a:off x="344925" y="-4080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199" name="Google Shape;199;p20"/>
          <p:cNvSpPr txBox="1"/>
          <p:nvPr/>
        </p:nvSpPr>
        <p:spPr>
          <a:xfrm>
            <a:off x="452125" y="683250"/>
            <a:ext cx="1738500" cy="540300"/>
          </a:xfrm>
          <a:prstGeom prst="rect">
            <a:avLst/>
          </a:prstGeom>
          <a:solidFill>
            <a:srgbClr val="98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5.  Neighbourhood </a:t>
            </a:r>
            <a:r>
              <a:rPr lang="en">
                <a:solidFill>
                  <a:srgbClr val="FFFFFF"/>
                </a:solidFill>
                <a:latin typeface="Raleway Thin"/>
                <a:ea typeface="Raleway Thin"/>
                <a:cs typeface="Raleway Thin"/>
                <a:sym typeface="Raleway Thin"/>
              </a:rPr>
              <a:t>ULG</a:t>
            </a:r>
            <a:endParaRPr>
              <a:solidFill>
                <a:srgbClr val="FFFFFF"/>
              </a:solidFill>
              <a:latin typeface="Raleway Thin"/>
              <a:ea typeface="Raleway Thin"/>
              <a:cs typeface="Raleway Thin"/>
              <a:sym typeface="Raleway Thin"/>
            </a:endParaRPr>
          </a:p>
        </p:txBody>
      </p:sp>
      <p:sp>
        <p:nvSpPr>
          <p:cNvPr id="200" name="Google Shape;200;p20"/>
          <p:cNvSpPr txBox="1"/>
          <p:nvPr/>
        </p:nvSpPr>
        <p:spPr>
          <a:xfrm>
            <a:off x="2074950" y="564600"/>
            <a:ext cx="57426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table below, please briefly describe how the 5 types of stakeholders were involved and their impact.</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b="1" sz="1100">
              <a:solidFill>
                <a:schemeClr val="dk1"/>
              </a:solidFill>
              <a:highlight>
                <a:srgbClr val="FFFFFF"/>
              </a:highlight>
              <a:latin typeface="Raleway"/>
              <a:ea typeface="Raleway"/>
              <a:cs typeface="Raleway"/>
              <a:sym typeface="Raleway"/>
            </a:endParaRPr>
          </a:p>
          <a:p>
            <a:pPr indent="0" lvl="0" marL="0" rtl="0" algn="l">
              <a:spcBef>
                <a:spcPts val="0"/>
              </a:spcBef>
              <a:spcAft>
                <a:spcPts val="0"/>
              </a:spcAft>
              <a:buNone/>
            </a:pPr>
            <a:r>
              <a:rPr b="1" i="1" lang="en" sz="1200">
                <a:solidFill>
                  <a:schemeClr val="dk1"/>
                </a:solidFill>
                <a:highlight>
                  <a:srgbClr val="FFFFFF"/>
                </a:highlight>
                <a:latin typeface="Raleway"/>
                <a:ea typeface="Raleway"/>
                <a:cs typeface="Raleway"/>
                <a:sym typeface="Raleway"/>
              </a:rPr>
              <a:t>**TIP: 	Refer back to the previous files you created on this topic**</a:t>
            </a:r>
            <a:endParaRPr b="1" i="1" sz="1200">
              <a:solidFill>
                <a:schemeClr val="dk1"/>
              </a:solidFill>
              <a:highlight>
                <a:srgbClr val="FFFFFF"/>
              </a:highlight>
              <a:latin typeface="Raleway"/>
              <a:ea typeface="Raleway"/>
              <a:cs typeface="Raleway"/>
              <a:sym typeface="Raleway"/>
            </a:endParaRPr>
          </a:p>
        </p:txBody>
      </p:sp>
      <p:graphicFrame>
        <p:nvGraphicFramePr>
          <p:cNvPr id="201" name="Google Shape;201;p20"/>
          <p:cNvGraphicFramePr/>
          <p:nvPr/>
        </p:nvGraphicFramePr>
        <p:xfrm>
          <a:off x="99363" y="1506650"/>
          <a:ext cx="3000000" cy="3000000"/>
        </p:xfrm>
        <a:graphic>
          <a:graphicData uri="http://schemas.openxmlformats.org/drawingml/2006/table">
            <a:tbl>
              <a:tblPr>
                <a:noFill/>
                <a:tableStyleId>{B4E63FE6-2A3B-450F-97B1-C73A20550349}</a:tableStyleId>
              </a:tblPr>
              <a:tblGrid>
                <a:gridCol w="1138600"/>
                <a:gridCol w="3979750"/>
                <a:gridCol w="3826925"/>
              </a:tblGrid>
              <a:tr h="441425">
                <a:tc>
                  <a:txBody>
                    <a:bodyPr/>
                    <a:lstStyle/>
                    <a:p>
                      <a:pPr indent="0" lvl="0" marL="0" rtl="0" algn="r">
                        <a:lnSpc>
                          <a:spcPct val="100000"/>
                        </a:lnSpc>
                        <a:spcBef>
                          <a:spcPts val="0"/>
                        </a:spcBef>
                        <a:spcAft>
                          <a:spcPts val="0"/>
                        </a:spcAft>
                        <a:buNone/>
                      </a:pPr>
                      <a:r>
                        <a:rPr b="1" lang="en" sz="1100">
                          <a:solidFill>
                            <a:schemeClr val="dk1"/>
                          </a:solidFill>
                          <a:latin typeface="Raleway"/>
                          <a:ea typeface="Raleway"/>
                          <a:cs typeface="Raleway"/>
                          <a:sym typeface="Raleway"/>
                        </a:rPr>
                        <a:t>Stakeholder Type</a:t>
                      </a:r>
                      <a:endParaRPr b="1" sz="1100">
                        <a:solidFill>
                          <a:schemeClr val="dk1"/>
                        </a:solidFill>
                        <a:latin typeface="Raleway"/>
                        <a:ea typeface="Raleway"/>
                        <a:cs typeface="Raleway"/>
                        <a:sym typeface="Raleway"/>
                      </a:endParaRPr>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How was the stakeholder involved?</a:t>
                      </a:r>
                      <a:endParaRPr sz="1100"/>
                    </a:p>
                  </a:txBody>
                  <a:tcPr marT="91425" marB="91425" marR="91425" marL="91425"/>
                </a:tc>
                <a:tc>
                  <a:txBody>
                    <a:bodyPr/>
                    <a:lstStyle/>
                    <a:p>
                      <a:pPr indent="0" lvl="0" marL="0" rtl="0" algn="ctr">
                        <a:lnSpc>
                          <a:spcPct val="100000"/>
                        </a:lnSpc>
                        <a:spcBef>
                          <a:spcPts val="0"/>
                        </a:spcBef>
                        <a:spcAft>
                          <a:spcPts val="0"/>
                        </a:spcAft>
                        <a:buNone/>
                      </a:pPr>
                      <a:r>
                        <a:rPr b="1" lang="en" sz="1100">
                          <a:solidFill>
                            <a:schemeClr val="dk1"/>
                          </a:solidFill>
                          <a:latin typeface="Raleway"/>
                          <a:ea typeface="Raleway"/>
                          <a:cs typeface="Raleway"/>
                          <a:sym typeface="Raleway"/>
                        </a:rPr>
                        <a:t>What was the impact/influence?</a:t>
                      </a:r>
                      <a:endParaRPr sz="1100"/>
                    </a:p>
                  </a:txBody>
                  <a:tcPr marT="91425" marB="91425" marR="91425" marL="91425"/>
                </a:tc>
              </a:tr>
              <a:tr h="4799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Public</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Establishing contact between city services and organizing the ULG meetings</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Creating the basis of the LAWG and the ULG, sharing knowledge about the project</a:t>
                      </a:r>
                      <a:endParaRPr sz="1000">
                        <a:latin typeface="Raleway"/>
                        <a:ea typeface="Raleway"/>
                        <a:cs typeface="Raleway"/>
                        <a:sym typeface="Raleway"/>
                      </a:endParaRPr>
                    </a:p>
                  </a:txBody>
                  <a:tcPr marT="91425" marB="91425" marR="91425" marL="91425"/>
                </a:tc>
              </a:tr>
              <a:tr h="479950">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Private</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a:t>
                      </a:r>
                      <a:endParaRPr sz="1000">
                        <a:latin typeface="Raleway"/>
                        <a:ea typeface="Raleway"/>
                        <a:cs typeface="Raleway"/>
                        <a:sym typeface="Raleway"/>
                      </a:endParaRPr>
                    </a:p>
                  </a:txBody>
                  <a:tcPr marT="91425" marB="91425" marR="91425" marL="91425"/>
                </a:tc>
              </a:tr>
              <a:tr h="6623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Knowledge/ Institutions</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Not involved yet</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a:t>
                      </a:r>
                      <a:endParaRPr sz="1000">
                        <a:latin typeface="Raleway"/>
                        <a:ea typeface="Raleway"/>
                        <a:cs typeface="Raleway"/>
                        <a:sym typeface="Raleway"/>
                      </a:endParaRPr>
                    </a:p>
                  </a:txBody>
                  <a:tcPr marT="91425" marB="91425" marR="91425" marL="91425"/>
                </a:tc>
              </a:tr>
              <a:tr h="6623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Social Organizations</a:t>
                      </a:r>
                      <a:endParaRPr sz="1300"/>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Participating in ULG meetings</a:t>
                      </a:r>
                      <a:endParaRPr sz="1000">
                        <a:latin typeface="Raleway"/>
                        <a:ea typeface="Raleway"/>
                        <a:cs typeface="Raleway"/>
                        <a:sym typeface="Raleway"/>
                      </a:endParaRPr>
                    </a:p>
                  </a:txBody>
                  <a:tcPr marT="91425" marB="91425" marR="91425" marL="91425"/>
                </a:tc>
                <a:tc>
                  <a:txBody>
                    <a:bodyPr/>
                    <a:lstStyle/>
                    <a:p>
                      <a:pPr indent="0" lvl="0" marL="0" rtl="0" algn="l">
                        <a:lnSpc>
                          <a:spcPct val="100000"/>
                        </a:lnSpc>
                        <a:spcBef>
                          <a:spcPts val="0"/>
                        </a:spcBef>
                        <a:spcAft>
                          <a:spcPts val="0"/>
                        </a:spcAft>
                        <a:buNone/>
                      </a:pPr>
                      <a:r>
                        <a:rPr lang="en" sz="1000">
                          <a:latin typeface="Raleway"/>
                          <a:ea typeface="Raleway"/>
                          <a:cs typeface="Raleway"/>
                          <a:sym typeface="Raleway"/>
                        </a:rPr>
                        <a:t>Sharing ideas about the collaboration between the city administration and commoners and about the pilot project(s)</a:t>
                      </a:r>
                      <a:endParaRPr sz="1000">
                        <a:latin typeface="Raleway"/>
                        <a:ea typeface="Raleway"/>
                        <a:cs typeface="Raleway"/>
                        <a:sym typeface="Raleway"/>
                      </a:endParaRPr>
                    </a:p>
                  </a:txBody>
                  <a:tcPr marT="91425" marB="91425" marR="91425" marL="91425"/>
                </a:tc>
              </a:tr>
              <a:tr h="662325">
                <a:tc>
                  <a:txBody>
                    <a:bodyPr/>
                    <a:lstStyle/>
                    <a:p>
                      <a:pPr indent="0" lvl="0" marL="0" rtl="0" algn="r">
                        <a:lnSpc>
                          <a:spcPct val="100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Commoners/ Civic/ Innovators</a:t>
                      </a:r>
                      <a:endParaRPr sz="13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Participating in ULG meetings</a:t>
                      </a:r>
                      <a:endParaRPr sz="1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000">
                        <a:latin typeface="Raleway"/>
                        <a:ea typeface="Raleway"/>
                        <a:cs typeface="Raleway"/>
                        <a:sym typeface="Raleway"/>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latin typeface="Raleway"/>
                          <a:ea typeface="Raleway"/>
                          <a:cs typeface="Raleway"/>
                          <a:sym typeface="Raleway"/>
                        </a:rPr>
                        <a:t>Sharing ideas about the collaboration between the city administration and commoners and about the pilot project(s)</a:t>
                      </a:r>
                      <a:endParaRPr sz="1000">
                        <a:solidFill>
                          <a:schemeClr val="dk1"/>
                        </a:solidFill>
                        <a:latin typeface="Raleway"/>
                        <a:ea typeface="Raleway"/>
                        <a:cs typeface="Raleway"/>
                        <a:sym typeface="Raleway"/>
                      </a:endParaRPr>
                    </a:p>
                    <a:p>
                      <a:pPr indent="0" lvl="0" marL="0" rtl="0" algn="l">
                        <a:lnSpc>
                          <a:spcPct val="100000"/>
                        </a:lnSpc>
                        <a:spcBef>
                          <a:spcPts val="0"/>
                        </a:spcBef>
                        <a:spcAft>
                          <a:spcPts val="0"/>
                        </a:spcAft>
                        <a:buNone/>
                      </a:pPr>
                      <a:r>
                        <a:t/>
                      </a:r>
                      <a:endParaRPr sz="10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nvSpPr>
        <p:spPr>
          <a:xfrm>
            <a:off x="344925" y="-25850"/>
            <a:ext cx="83508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Thin"/>
                <a:ea typeface="Raleway Thin"/>
                <a:cs typeface="Raleway Thin"/>
                <a:sym typeface="Raleway Thin"/>
              </a:rPr>
              <a:t>Transfer Journey Mapping - Starting Point (Template)</a:t>
            </a:r>
            <a:endParaRPr sz="2400">
              <a:latin typeface="Raleway Thin"/>
              <a:ea typeface="Raleway Thin"/>
              <a:cs typeface="Raleway Thin"/>
              <a:sym typeface="Raleway Thin"/>
            </a:endParaRPr>
          </a:p>
        </p:txBody>
      </p:sp>
      <p:sp>
        <p:nvSpPr>
          <p:cNvPr id="207" name="Google Shape;207;p21"/>
          <p:cNvSpPr txBox="1"/>
          <p:nvPr/>
        </p:nvSpPr>
        <p:spPr>
          <a:xfrm>
            <a:off x="2887188" y="950500"/>
            <a:ext cx="1333800" cy="437100"/>
          </a:xfrm>
          <a:prstGeom prst="rect">
            <a:avLst/>
          </a:prstGeom>
          <a:solidFill>
            <a:srgbClr val="98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Thin"/>
                <a:ea typeface="Raleway Thin"/>
                <a:cs typeface="Raleway Thin"/>
                <a:sym typeface="Raleway Thin"/>
              </a:rPr>
              <a:t>6. </a:t>
            </a:r>
            <a:r>
              <a:rPr lang="en">
                <a:solidFill>
                  <a:srgbClr val="FFFFFF"/>
                </a:solidFill>
                <a:latin typeface="Raleway Thin"/>
                <a:ea typeface="Raleway Thin"/>
                <a:cs typeface="Raleway Thin"/>
                <a:sym typeface="Raleway Thin"/>
              </a:rPr>
              <a:t>Objectives</a:t>
            </a:r>
            <a:endParaRPr>
              <a:solidFill>
                <a:srgbClr val="FFFFFF"/>
              </a:solidFill>
              <a:latin typeface="Raleway Thin"/>
              <a:ea typeface="Raleway Thin"/>
              <a:cs typeface="Raleway Thin"/>
              <a:sym typeface="Raleway Thin"/>
            </a:endParaRPr>
          </a:p>
        </p:txBody>
      </p:sp>
      <p:sp>
        <p:nvSpPr>
          <p:cNvPr id="208" name="Google Shape;208;p21"/>
          <p:cNvSpPr txBox="1"/>
          <p:nvPr/>
        </p:nvSpPr>
        <p:spPr>
          <a:xfrm>
            <a:off x="1688075" y="950500"/>
            <a:ext cx="1199100" cy="437100"/>
          </a:xfrm>
          <a:prstGeom prst="rect">
            <a:avLst/>
          </a:prstGeom>
          <a:solidFill>
            <a:srgbClr val="FF99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Thin"/>
                <a:ea typeface="Raleway Thin"/>
                <a:cs typeface="Raleway Thin"/>
                <a:sym typeface="Raleway Thin"/>
              </a:rPr>
              <a:t>Mature</a:t>
            </a:r>
            <a:endParaRPr>
              <a:solidFill>
                <a:srgbClr val="FFFFFF"/>
              </a:solidFill>
              <a:latin typeface="Raleway Thin"/>
              <a:ea typeface="Raleway Thin"/>
              <a:cs typeface="Raleway Thin"/>
              <a:sym typeface="Raleway Thin"/>
            </a:endParaRPr>
          </a:p>
        </p:txBody>
      </p:sp>
      <p:sp>
        <p:nvSpPr>
          <p:cNvPr id="209" name="Google Shape;209;p21"/>
          <p:cNvSpPr/>
          <p:nvPr/>
        </p:nvSpPr>
        <p:spPr>
          <a:xfrm>
            <a:off x="855025" y="1497025"/>
            <a:ext cx="7223400" cy="3357300"/>
          </a:xfrm>
          <a:prstGeom prst="roundRect">
            <a:avLst>
              <a:gd fmla="val 16667" name="adj"/>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txBox="1"/>
          <p:nvPr/>
        </p:nvSpPr>
        <p:spPr>
          <a:xfrm>
            <a:off x="1053975" y="1811900"/>
            <a:ext cx="1365300" cy="920700"/>
          </a:xfrm>
          <a:prstGeom prst="rect">
            <a:avLst/>
          </a:prstGeom>
          <a:noFill/>
          <a:ln>
            <a:noFill/>
          </a:ln>
        </p:spPr>
        <p:txBody>
          <a:bodyPr anchorCtr="0" anchor="t" bIns="91425" lIns="91425" spcFirstLastPara="1" rIns="91425" wrap="square" tIns="91425">
            <a:noAutofit/>
          </a:bodyPr>
          <a:lstStyle/>
          <a:p>
            <a:pPr indent="0" lvl="0" marL="0" rtl="0" algn="l">
              <a:lnSpc>
                <a:spcPct val="400000"/>
              </a:lnSpc>
              <a:spcBef>
                <a:spcPts val="0"/>
              </a:spcBef>
              <a:spcAft>
                <a:spcPts val="0"/>
              </a:spcAft>
              <a:buNone/>
            </a:pPr>
            <a:r>
              <a:rPr b="1" lang="en" sz="1200">
                <a:latin typeface="Raleway"/>
                <a:ea typeface="Raleway"/>
                <a:cs typeface="Raleway"/>
                <a:sym typeface="Raleway"/>
              </a:rPr>
              <a:t>Objective</a:t>
            </a:r>
            <a:r>
              <a:rPr b="1" lang="en" sz="1200">
                <a:latin typeface="Raleway"/>
                <a:ea typeface="Raleway"/>
                <a:cs typeface="Raleway"/>
                <a:sym typeface="Raleway"/>
              </a:rPr>
              <a:t> #1:</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#2:</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#3:</a:t>
            </a:r>
            <a:endParaRPr b="1" sz="1200">
              <a:latin typeface="Raleway"/>
              <a:ea typeface="Raleway"/>
              <a:cs typeface="Raleway"/>
              <a:sym typeface="Raleway"/>
            </a:endParaRPr>
          </a:p>
          <a:p>
            <a:pPr indent="0" lvl="0" marL="0" rtl="0" algn="l">
              <a:lnSpc>
                <a:spcPct val="400000"/>
              </a:lnSpc>
              <a:spcBef>
                <a:spcPts val="0"/>
              </a:spcBef>
              <a:spcAft>
                <a:spcPts val="0"/>
              </a:spcAft>
              <a:buNone/>
            </a:pPr>
            <a:r>
              <a:rPr b="1" lang="en" sz="1200">
                <a:latin typeface="Raleway"/>
                <a:ea typeface="Raleway"/>
                <a:cs typeface="Raleway"/>
                <a:sym typeface="Raleway"/>
              </a:rPr>
              <a:t>Objective #4:</a:t>
            </a:r>
            <a:endParaRPr b="1" sz="1200">
              <a:latin typeface="Raleway"/>
              <a:ea typeface="Raleway"/>
              <a:cs typeface="Raleway"/>
              <a:sym typeface="Raleway"/>
            </a:endParaRPr>
          </a:p>
        </p:txBody>
      </p:sp>
      <p:sp>
        <p:nvSpPr>
          <p:cNvPr id="211" name="Google Shape;211;p21"/>
          <p:cNvSpPr txBox="1"/>
          <p:nvPr/>
        </p:nvSpPr>
        <p:spPr>
          <a:xfrm>
            <a:off x="2099125" y="1738750"/>
            <a:ext cx="53568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Better coordination between city services &amp; better communication with commoners etc.</a:t>
            </a:r>
            <a:endParaRPr sz="1100">
              <a:solidFill>
                <a:srgbClr val="999999"/>
              </a:solidFill>
              <a:latin typeface="Raleway"/>
              <a:ea typeface="Raleway"/>
              <a:cs typeface="Raleway"/>
              <a:sym typeface="Raleway"/>
            </a:endParaRPr>
          </a:p>
        </p:txBody>
      </p:sp>
      <p:sp>
        <p:nvSpPr>
          <p:cNvPr id="212" name="Google Shape;212;p21"/>
          <p:cNvSpPr txBox="1"/>
          <p:nvPr/>
        </p:nvSpPr>
        <p:spPr>
          <a:xfrm>
            <a:off x="2221250" y="2574975"/>
            <a:ext cx="54939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Strengthen</a:t>
            </a:r>
            <a:r>
              <a:rPr lang="en" sz="1100">
                <a:solidFill>
                  <a:srgbClr val="999999"/>
                </a:solidFill>
                <a:latin typeface="Raleway"/>
                <a:ea typeface="Raleway"/>
                <a:cs typeface="Raleway"/>
                <a:sym typeface="Raleway"/>
              </a:rPr>
              <a:t> civic initiatives and enhance their sustainability</a:t>
            </a:r>
            <a:endParaRPr sz="1100">
              <a:solidFill>
                <a:srgbClr val="999999"/>
              </a:solidFill>
              <a:latin typeface="Raleway"/>
              <a:ea typeface="Raleway"/>
              <a:cs typeface="Raleway"/>
              <a:sym typeface="Raleway"/>
            </a:endParaRPr>
          </a:p>
        </p:txBody>
      </p:sp>
      <p:sp>
        <p:nvSpPr>
          <p:cNvPr id="213" name="Google Shape;213;p21"/>
          <p:cNvSpPr txBox="1"/>
          <p:nvPr/>
        </p:nvSpPr>
        <p:spPr>
          <a:xfrm>
            <a:off x="2221250" y="3270700"/>
            <a:ext cx="5356800" cy="5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999999"/>
                </a:solidFill>
                <a:latin typeface="Raleway"/>
                <a:ea typeface="Raleway"/>
                <a:cs typeface="Raleway"/>
                <a:sym typeface="Raleway"/>
              </a:rPr>
              <a:t>Develop a social impact tool</a:t>
            </a:r>
            <a:endParaRPr sz="1100">
              <a:solidFill>
                <a:srgbClr val="999999"/>
              </a:solidFill>
              <a:latin typeface="Raleway"/>
              <a:ea typeface="Raleway"/>
              <a:cs typeface="Raleway"/>
              <a:sym typeface="Raleway"/>
            </a:endParaRPr>
          </a:p>
        </p:txBody>
      </p:sp>
      <p:sp>
        <p:nvSpPr>
          <p:cNvPr id="214" name="Google Shape;214;p21"/>
          <p:cNvSpPr txBox="1"/>
          <p:nvPr/>
        </p:nvSpPr>
        <p:spPr>
          <a:xfrm>
            <a:off x="2289800" y="4062625"/>
            <a:ext cx="53568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999999"/>
                </a:solidFill>
                <a:latin typeface="Raleway"/>
                <a:ea typeface="Raleway"/>
                <a:cs typeface="Raleway"/>
                <a:sym typeface="Raleway"/>
              </a:rPr>
              <a:t>Inclusiveness: create solutions that guarantee a higher level of inclusiveness</a:t>
            </a:r>
            <a:endParaRPr i="1" sz="1100">
              <a:solidFill>
                <a:srgbClr val="999999"/>
              </a:solidFill>
              <a:latin typeface="Raleway"/>
              <a:ea typeface="Raleway"/>
              <a:cs typeface="Raleway"/>
              <a:sym typeface="Raleway"/>
            </a:endParaRPr>
          </a:p>
        </p:txBody>
      </p:sp>
      <p:sp>
        <p:nvSpPr>
          <p:cNvPr id="215" name="Google Shape;215;p21"/>
          <p:cNvSpPr txBox="1"/>
          <p:nvPr/>
        </p:nvSpPr>
        <p:spPr>
          <a:xfrm>
            <a:off x="4375825" y="856450"/>
            <a:ext cx="3080100" cy="6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highlight>
                  <a:srgbClr val="FFFFFF"/>
                </a:highlight>
                <a:latin typeface="Raleway"/>
                <a:ea typeface="Raleway"/>
                <a:cs typeface="Raleway"/>
                <a:sym typeface="Raleway"/>
              </a:rPr>
              <a:t>In the box below, please briefly describe your starting objectives for the project.</a:t>
            </a:r>
            <a:endParaRPr b="1" sz="11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